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92" r:id="rId5"/>
    <p:sldId id="294" r:id="rId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D9A"/>
    <a:srgbClr val="EDB78B"/>
    <a:srgbClr val="E7BC29"/>
    <a:srgbClr val="EDAF38"/>
    <a:srgbClr val="F3A447"/>
    <a:srgbClr val="FFC7CF"/>
    <a:srgbClr val="CCECFF"/>
    <a:srgbClr val="008383"/>
    <a:srgbClr val="617CD3"/>
    <a:srgbClr val="195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0" autoAdjust="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D1496-7EB4-4FF0-B9B3-B26ED63BFB65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178EFC6B-BAC0-4EB4-8745-1B5A733B9ABD}">
      <dgm:prSet phldrT="[テキスト]" custT="1"/>
      <dgm:spPr/>
      <dgm:t>
        <a:bodyPr/>
        <a:lstStyle/>
        <a:p>
          <a:r>
            <a: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rPr>
            <a:t>5</a:t>
          </a:r>
          <a:r>
            <a: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rPr>
            <a:t>月～</a:t>
          </a:r>
          <a:r>
            <a: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rPr>
            <a:t>6</a:t>
          </a:r>
          <a:r>
            <a: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gm:t>
    </dgm:pt>
    <dgm:pt modelId="{436D0C68-F564-43CF-BAE9-D9B801053637}" type="parTrans" cxnId="{414A4035-5316-46E3-8A14-E87108662D05}">
      <dgm:prSet/>
      <dgm:spPr/>
      <dgm:t>
        <a:bodyPr/>
        <a:lstStyle/>
        <a:p>
          <a:endParaRPr kumimoji="1" lang="ja-JP" altLang="en-US" sz="10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C7F722D8-BCCC-4F0F-846F-381A74025179}" type="sibTrans" cxnId="{414A4035-5316-46E3-8A14-E87108662D05}">
      <dgm:prSet/>
      <dgm:spPr/>
      <dgm:t>
        <a:bodyPr/>
        <a:lstStyle/>
        <a:p>
          <a:endParaRPr kumimoji="1" lang="ja-JP" altLang="en-US" sz="10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64B4320-F084-4741-97D3-370EFB618FDD}">
      <dgm:prSet phldrT="[テキスト]" custT="1"/>
      <dgm:spPr/>
      <dgm:t>
        <a:bodyPr/>
        <a:lstStyle/>
        <a:p>
          <a:r>
            <a: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rPr>
            <a:t>7</a:t>
          </a:r>
          <a:r>
            <a: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rPr>
            <a:t>月～</a:t>
          </a:r>
          <a:r>
            <a: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rPr>
            <a:t>9</a:t>
          </a:r>
          <a:r>
            <a: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gm:t>
    </dgm:pt>
    <dgm:pt modelId="{80347D53-ED83-45CB-8155-740302CE515B}" type="parTrans" cxnId="{C6590FAA-5D62-4CB3-8CE7-FFD19D07D6B2}">
      <dgm:prSet/>
      <dgm:spPr/>
      <dgm:t>
        <a:bodyPr/>
        <a:lstStyle/>
        <a:p>
          <a:endParaRPr kumimoji="1" lang="ja-JP" altLang="en-US" sz="10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42E08D9-A7CA-4CE3-98EE-5CFFD487DBD0}" type="sibTrans" cxnId="{C6590FAA-5D62-4CB3-8CE7-FFD19D07D6B2}">
      <dgm:prSet/>
      <dgm:spPr/>
      <dgm:t>
        <a:bodyPr/>
        <a:lstStyle/>
        <a:p>
          <a:endParaRPr kumimoji="1" lang="ja-JP" altLang="en-US" sz="10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6B35D7D-FEC4-49BC-9FD0-5360EBE0FE6E}">
      <dgm:prSet phldrT="[テキスト]" custT="1"/>
      <dgm:spPr/>
      <dgm:t>
        <a:bodyPr/>
        <a:lstStyle/>
        <a:p>
          <a:r>
            <a: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rPr>
            <a:t>10</a:t>
          </a:r>
          <a:r>
            <a: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rPr>
            <a:t>月以降</a:t>
          </a:r>
        </a:p>
      </dgm:t>
    </dgm:pt>
    <dgm:pt modelId="{9B6F8AA0-23AA-4004-9A09-0987A817272B}" type="parTrans" cxnId="{6C948861-0B23-4401-A569-1A99CE1C356E}">
      <dgm:prSet/>
      <dgm:spPr/>
      <dgm:t>
        <a:bodyPr/>
        <a:lstStyle/>
        <a:p>
          <a:endParaRPr kumimoji="1" lang="ja-JP" altLang="en-US" sz="10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31D2A40-A1A7-4E7D-A81A-5E6E86AEC88E}" type="sibTrans" cxnId="{6C948861-0B23-4401-A569-1A99CE1C356E}">
      <dgm:prSet/>
      <dgm:spPr/>
      <dgm:t>
        <a:bodyPr/>
        <a:lstStyle/>
        <a:p>
          <a:endParaRPr kumimoji="1" lang="ja-JP" altLang="en-US" sz="10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8092582-BFFC-4BE9-9C35-8AFA9CBB41DD}" type="pres">
      <dgm:prSet presAssocID="{42FD1496-7EB4-4FF0-B9B3-B26ED63BFB65}" presName="Name0" presStyleCnt="0">
        <dgm:presLayoutVars>
          <dgm:dir/>
          <dgm:resizeHandles val="exact"/>
        </dgm:presLayoutVars>
      </dgm:prSet>
      <dgm:spPr/>
    </dgm:pt>
    <dgm:pt modelId="{1EB02C16-F727-41FD-AA2E-5CAF960C3054}" type="pres">
      <dgm:prSet presAssocID="{178EFC6B-BAC0-4EB4-8745-1B5A733B9ABD}" presName="parTxOnly" presStyleLbl="node1" presStyleIdx="0" presStyleCnt="3">
        <dgm:presLayoutVars>
          <dgm:bulletEnabled val="1"/>
        </dgm:presLayoutVars>
      </dgm:prSet>
      <dgm:spPr/>
    </dgm:pt>
    <dgm:pt modelId="{20E970FB-0501-479E-8499-2C5B0BDEF3C3}" type="pres">
      <dgm:prSet presAssocID="{C7F722D8-BCCC-4F0F-846F-381A74025179}" presName="parSpace" presStyleCnt="0"/>
      <dgm:spPr/>
    </dgm:pt>
    <dgm:pt modelId="{831C15E9-A552-4856-ACB4-2FA2EADC4C6F}" type="pres">
      <dgm:prSet presAssocID="{564B4320-F084-4741-97D3-370EFB618FDD}" presName="parTxOnly" presStyleLbl="node1" presStyleIdx="1" presStyleCnt="3">
        <dgm:presLayoutVars>
          <dgm:bulletEnabled val="1"/>
        </dgm:presLayoutVars>
      </dgm:prSet>
      <dgm:spPr/>
    </dgm:pt>
    <dgm:pt modelId="{553E1D0E-2907-4C56-A933-5AB80BFC54A9}" type="pres">
      <dgm:prSet presAssocID="{542E08D9-A7CA-4CE3-98EE-5CFFD487DBD0}" presName="parSpace" presStyleCnt="0"/>
      <dgm:spPr/>
    </dgm:pt>
    <dgm:pt modelId="{9106CAC0-71B0-45A1-BD0B-027AAE390DC7}" type="pres">
      <dgm:prSet presAssocID="{06B35D7D-FEC4-49BC-9FD0-5360EBE0FE6E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05AE2C1D-B123-413D-8B5A-6C8651F26725}" type="presOf" srcId="{564B4320-F084-4741-97D3-370EFB618FDD}" destId="{831C15E9-A552-4856-ACB4-2FA2EADC4C6F}" srcOrd="0" destOrd="0" presId="urn:microsoft.com/office/officeart/2005/8/layout/hChevron3"/>
    <dgm:cxn modelId="{AA6A3822-5EC4-4C4A-982C-E7696EECDDE2}" type="presOf" srcId="{42FD1496-7EB4-4FF0-B9B3-B26ED63BFB65}" destId="{F8092582-BFFC-4BE9-9C35-8AFA9CBB41DD}" srcOrd="0" destOrd="0" presId="urn:microsoft.com/office/officeart/2005/8/layout/hChevron3"/>
    <dgm:cxn modelId="{414A4035-5316-46E3-8A14-E87108662D05}" srcId="{42FD1496-7EB4-4FF0-B9B3-B26ED63BFB65}" destId="{178EFC6B-BAC0-4EB4-8745-1B5A733B9ABD}" srcOrd="0" destOrd="0" parTransId="{436D0C68-F564-43CF-BAE9-D9B801053637}" sibTransId="{C7F722D8-BCCC-4F0F-846F-381A74025179}"/>
    <dgm:cxn modelId="{6C948861-0B23-4401-A569-1A99CE1C356E}" srcId="{42FD1496-7EB4-4FF0-B9B3-B26ED63BFB65}" destId="{06B35D7D-FEC4-49BC-9FD0-5360EBE0FE6E}" srcOrd="2" destOrd="0" parTransId="{9B6F8AA0-23AA-4004-9A09-0987A817272B}" sibTransId="{F31D2A40-A1A7-4E7D-A81A-5E6E86AEC88E}"/>
    <dgm:cxn modelId="{C6590FAA-5D62-4CB3-8CE7-FFD19D07D6B2}" srcId="{42FD1496-7EB4-4FF0-B9B3-B26ED63BFB65}" destId="{564B4320-F084-4741-97D3-370EFB618FDD}" srcOrd="1" destOrd="0" parTransId="{80347D53-ED83-45CB-8155-740302CE515B}" sibTransId="{542E08D9-A7CA-4CE3-98EE-5CFFD487DBD0}"/>
    <dgm:cxn modelId="{D86B36B8-DE02-4140-B215-129D212A2FF9}" type="presOf" srcId="{06B35D7D-FEC4-49BC-9FD0-5360EBE0FE6E}" destId="{9106CAC0-71B0-45A1-BD0B-027AAE390DC7}" srcOrd="0" destOrd="0" presId="urn:microsoft.com/office/officeart/2005/8/layout/hChevron3"/>
    <dgm:cxn modelId="{0CA51CDE-8373-4FB5-85BF-348F4BB0013B}" type="presOf" srcId="{178EFC6B-BAC0-4EB4-8745-1B5A733B9ABD}" destId="{1EB02C16-F727-41FD-AA2E-5CAF960C3054}" srcOrd="0" destOrd="0" presId="urn:microsoft.com/office/officeart/2005/8/layout/hChevron3"/>
    <dgm:cxn modelId="{C7FA1C10-BFC6-40E3-9CC2-9D50744489C1}" type="presParOf" srcId="{F8092582-BFFC-4BE9-9C35-8AFA9CBB41DD}" destId="{1EB02C16-F727-41FD-AA2E-5CAF960C3054}" srcOrd="0" destOrd="0" presId="urn:microsoft.com/office/officeart/2005/8/layout/hChevron3"/>
    <dgm:cxn modelId="{25336ABB-25AC-4922-AEF1-3C2F11B3574C}" type="presParOf" srcId="{F8092582-BFFC-4BE9-9C35-8AFA9CBB41DD}" destId="{20E970FB-0501-479E-8499-2C5B0BDEF3C3}" srcOrd="1" destOrd="0" presId="urn:microsoft.com/office/officeart/2005/8/layout/hChevron3"/>
    <dgm:cxn modelId="{C35FF339-00D0-4551-A4E7-35DA4E493D98}" type="presParOf" srcId="{F8092582-BFFC-4BE9-9C35-8AFA9CBB41DD}" destId="{831C15E9-A552-4856-ACB4-2FA2EADC4C6F}" srcOrd="2" destOrd="0" presId="urn:microsoft.com/office/officeart/2005/8/layout/hChevron3"/>
    <dgm:cxn modelId="{98120084-8F82-4F0F-A2F3-DAC07AA77B9A}" type="presParOf" srcId="{F8092582-BFFC-4BE9-9C35-8AFA9CBB41DD}" destId="{553E1D0E-2907-4C56-A933-5AB80BFC54A9}" srcOrd="3" destOrd="0" presId="urn:microsoft.com/office/officeart/2005/8/layout/hChevron3"/>
    <dgm:cxn modelId="{90CB996C-9990-4038-9D7D-8E52BEC88BDC}" type="presParOf" srcId="{F8092582-BFFC-4BE9-9C35-8AFA9CBB41DD}" destId="{9106CAC0-71B0-45A1-BD0B-027AAE390DC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2C16-F727-41FD-AA2E-5CAF960C3054}">
      <dsp:nvSpPr>
        <dsp:cNvPr id="0" name=""/>
        <dsp:cNvSpPr/>
      </dsp:nvSpPr>
      <dsp:spPr>
        <a:xfrm>
          <a:off x="1651" y="0"/>
          <a:ext cx="1444034" cy="42907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>
              <a:latin typeface="Meiryo UI" panose="020B0604030504040204" pitchFamily="50" charset="-128"/>
              <a:ea typeface="Meiryo UI" panose="020B0604030504040204" pitchFamily="50" charset="-128"/>
            </a:rPr>
            <a:t>5</a:t>
          </a:r>
          <a:r>
            <a:rPr kumimoji="1" lang="ja-JP" altLang="en-US" sz="1000" kern="1200" dirty="0">
              <a:latin typeface="Meiryo UI" panose="020B0604030504040204" pitchFamily="50" charset="-128"/>
              <a:ea typeface="Meiryo UI" panose="020B0604030504040204" pitchFamily="50" charset="-128"/>
            </a:rPr>
            <a:t>月～</a:t>
          </a:r>
          <a:r>
            <a:rPr kumimoji="1" lang="en-US" altLang="ja-JP" sz="1000" kern="1200" dirty="0">
              <a:latin typeface="Meiryo UI" panose="020B0604030504040204" pitchFamily="50" charset="-128"/>
              <a:ea typeface="Meiryo UI" panose="020B0604030504040204" pitchFamily="50" charset="-128"/>
            </a:rPr>
            <a:t>6</a:t>
          </a:r>
          <a:r>
            <a:rPr kumimoji="1" lang="ja-JP" altLang="en-US" sz="1000" kern="120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sp:txBody>
      <dsp:txXfrm>
        <a:off x="1651" y="0"/>
        <a:ext cx="1336766" cy="429074"/>
      </dsp:txXfrm>
    </dsp:sp>
    <dsp:sp modelId="{831C15E9-A552-4856-ACB4-2FA2EADC4C6F}">
      <dsp:nvSpPr>
        <dsp:cNvPr id="0" name=""/>
        <dsp:cNvSpPr/>
      </dsp:nvSpPr>
      <dsp:spPr>
        <a:xfrm>
          <a:off x="1156878" y="0"/>
          <a:ext cx="1444034" cy="429074"/>
        </a:xfrm>
        <a:prstGeom prst="chevron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>
              <a:latin typeface="Meiryo UI" panose="020B0604030504040204" pitchFamily="50" charset="-128"/>
              <a:ea typeface="Meiryo UI" panose="020B0604030504040204" pitchFamily="50" charset="-128"/>
            </a:rPr>
            <a:t>7</a:t>
          </a:r>
          <a:r>
            <a:rPr kumimoji="1" lang="ja-JP" altLang="en-US" sz="1000" kern="1200" dirty="0">
              <a:latin typeface="Meiryo UI" panose="020B0604030504040204" pitchFamily="50" charset="-128"/>
              <a:ea typeface="Meiryo UI" panose="020B0604030504040204" pitchFamily="50" charset="-128"/>
            </a:rPr>
            <a:t>月～</a:t>
          </a:r>
          <a:r>
            <a:rPr kumimoji="1" lang="en-US" altLang="ja-JP" sz="1000" kern="1200" dirty="0">
              <a:latin typeface="Meiryo UI" panose="020B0604030504040204" pitchFamily="50" charset="-128"/>
              <a:ea typeface="Meiryo UI" panose="020B0604030504040204" pitchFamily="50" charset="-128"/>
            </a:rPr>
            <a:t>9</a:t>
          </a:r>
          <a:r>
            <a:rPr kumimoji="1" lang="ja-JP" altLang="en-US" sz="1000" kern="120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sp:txBody>
      <dsp:txXfrm>
        <a:off x="1371415" y="0"/>
        <a:ext cx="1014960" cy="429074"/>
      </dsp:txXfrm>
    </dsp:sp>
    <dsp:sp modelId="{9106CAC0-71B0-45A1-BD0B-027AAE390DC7}">
      <dsp:nvSpPr>
        <dsp:cNvPr id="0" name=""/>
        <dsp:cNvSpPr/>
      </dsp:nvSpPr>
      <dsp:spPr>
        <a:xfrm>
          <a:off x="2312106" y="0"/>
          <a:ext cx="1444034" cy="429074"/>
        </a:xfrm>
        <a:prstGeom prst="chevron">
          <a:avLst/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>
              <a:latin typeface="Meiryo UI" panose="020B0604030504040204" pitchFamily="50" charset="-128"/>
              <a:ea typeface="Meiryo UI" panose="020B0604030504040204" pitchFamily="50" charset="-128"/>
            </a:rPr>
            <a:t>10</a:t>
          </a:r>
          <a:r>
            <a:rPr kumimoji="1" lang="ja-JP" altLang="en-US" sz="1000" kern="1200" dirty="0">
              <a:latin typeface="Meiryo UI" panose="020B0604030504040204" pitchFamily="50" charset="-128"/>
              <a:ea typeface="Meiryo UI" panose="020B0604030504040204" pitchFamily="50" charset="-128"/>
            </a:rPr>
            <a:t>月以降</a:t>
          </a:r>
        </a:p>
      </dsp:txBody>
      <dsp:txXfrm>
        <a:off x="2526643" y="0"/>
        <a:ext cx="1014960" cy="429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7B14612-3C4C-424C-9AD5-09689BDD13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C95B2CB-42E7-4757-B04B-8898AC2AE9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0650" y="0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9041CF1D-D0E5-4B5D-B34D-573F3634C5E3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4AB66F-A3EF-4A38-A57D-8359F906D8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0824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2217F7-F739-4397-A60F-EA91B62112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650" y="9720824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B74CCC9B-F66D-4733-8F34-D12234EAC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913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977" cy="513789"/>
          </a:xfrm>
          <a:prstGeom prst="rect">
            <a:avLst/>
          </a:prstGeom>
        </p:spPr>
        <p:txBody>
          <a:bodyPr vert="horz" lIns="95448" tIns="47724" rIns="95448" bIns="477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3789"/>
          </a:xfrm>
          <a:prstGeom prst="rect">
            <a:avLst/>
          </a:prstGeom>
        </p:spPr>
        <p:txBody>
          <a:bodyPr vert="horz" lIns="95448" tIns="47724" rIns="95448" bIns="47724" rtlCol="0"/>
          <a:lstStyle>
            <a:lvl1pPr algn="r">
              <a:defRPr sz="1300"/>
            </a:lvl1pPr>
          </a:lstStyle>
          <a:p>
            <a:fld id="{741DB5D8-2061-40D7-8FE0-A20F9902CA2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8" tIns="47724" rIns="95448" bIns="477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430" y="4925459"/>
            <a:ext cx="5680444" cy="4029621"/>
          </a:xfrm>
          <a:prstGeom prst="rect">
            <a:avLst/>
          </a:prstGeom>
        </p:spPr>
        <p:txBody>
          <a:bodyPr vert="horz" lIns="95448" tIns="47724" rIns="95448" bIns="477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0825"/>
            <a:ext cx="3076977" cy="513789"/>
          </a:xfrm>
          <a:prstGeom prst="rect">
            <a:avLst/>
          </a:prstGeom>
        </p:spPr>
        <p:txBody>
          <a:bodyPr vert="horz" lIns="95448" tIns="47724" rIns="95448" bIns="477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650" y="9720825"/>
            <a:ext cx="3076976" cy="513789"/>
          </a:xfrm>
          <a:prstGeom prst="rect">
            <a:avLst/>
          </a:prstGeom>
        </p:spPr>
        <p:txBody>
          <a:bodyPr vert="horz" lIns="95448" tIns="47724" rIns="95448" bIns="47724" rtlCol="0" anchor="b"/>
          <a:lstStyle>
            <a:lvl1pPr algn="r">
              <a:defRPr sz="1300"/>
            </a:lvl1pPr>
          </a:lstStyle>
          <a:p>
            <a:fld id="{307594F1-74AA-44E4-B8AA-599225471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91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「最終」を「理想・あるべき姿」とするのはいかがでしょうか。</a:t>
            </a:r>
            <a:endParaRPr kumimoji="1" lang="en-US" altLang="ja-JP" dirty="0"/>
          </a:p>
          <a:p>
            <a:r>
              <a:rPr kumimoji="1" lang="ja-JP" altLang="en-US" dirty="0"/>
              <a:t>そのうえで、目標には各年度の目標を記載してもらう（単年で完結の場合もある。）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594F1-74AA-44E4-B8AA-599225471AC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08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2038C654-65CC-4859-87BC-974213723A1B}"/>
              </a:ext>
            </a:extLst>
          </p:cNvPr>
          <p:cNvSpPr txBox="1">
            <a:spLocks/>
          </p:cNvSpPr>
          <p:nvPr userDrawn="1"/>
        </p:nvSpPr>
        <p:spPr>
          <a:xfrm>
            <a:off x="2184681" y="6367303"/>
            <a:ext cx="466688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ja-JP" sz="1100" kern="0" dirty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rPr>
              <a:t>Copyright(c) CHUKYO UNIVERSITY All Rights Reserved.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28212D4-FCA4-48F4-B1FA-2B63DFA64E36}"/>
              </a:ext>
            </a:extLst>
          </p:cNvPr>
          <p:cNvSpPr/>
          <p:nvPr userDrawn="1"/>
        </p:nvSpPr>
        <p:spPr>
          <a:xfrm>
            <a:off x="0" y="5341806"/>
            <a:ext cx="9144000" cy="52602"/>
          </a:xfrm>
          <a:prstGeom prst="rect">
            <a:avLst/>
          </a:prstGeom>
          <a:solidFill>
            <a:srgbClr val="E000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742D3F2-569F-4090-B660-D329B02E0C6A}"/>
              </a:ext>
            </a:extLst>
          </p:cNvPr>
          <p:cNvSpPr/>
          <p:nvPr userDrawn="1"/>
        </p:nvSpPr>
        <p:spPr>
          <a:xfrm>
            <a:off x="0" y="5462221"/>
            <a:ext cx="9144000" cy="52602"/>
          </a:xfrm>
          <a:prstGeom prst="rect">
            <a:avLst/>
          </a:prstGeom>
          <a:solidFill>
            <a:srgbClr val="005B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chukyo-univ-jpn&amp;englogo for ppt.ai">
            <a:extLst>
              <a:ext uri="{FF2B5EF4-FFF2-40B4-BE49-F238E27FC236}">
                <a16:creationId xmlns:a16="http://schemas.microsoft.com/office/drawing/2014/main" id="{BD1E3EBD-7729-4D2B-97C6-C9E5E9AB7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83" t="31768" r="38748" b="57734"/>
          <a:stretch/>
        </p:blipFill>
        <p:spPr>
          <a:xfrm>
            <a:off x="3567545" y="5618770"/>
            <a:ext cx="2008910" cy="6619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1790E-E31C-419B-AFDF-E43CA288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3777" y="3175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95D620-9678-4C51-92F5-DF15FB2A8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15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95D620-9678-4C51-92F5-DF15FB2A8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94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12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777" y="3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4D95D620-9678-4C51-92F5-DF15FB2A8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45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1494C9-B911-6B75-86EB-6EA724BADCF9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年度チャレンジ奨励金企画提案書（１枚以内）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05201CE6-4A7D-C2F7-E05D-6DAEDDC9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4170"/>
              </p:ext>
            </p:extLst>
          </p:nvPr>
        </p:nvGraphicFramePr>
        <p:xfrm>
          <a:off x="160020" y="307777"/>
          <a:ext cx="8869680" cy="33147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35451">
                  <a:extLst>
                    <a:ext uri="{9D8B030D-6E8A-4147-A177-3AD203B41FA5}">
                      <a16:colId xmlns:a16="http://schemas.microsoft.com/office/drawing/2014/main" val="3146323393"/>
                    </a:ext>
                  </a:extLst>
                </a:gridCol>
                <a:gridCol w="7634229">
                  <a:extLst>
                    <a:ext uri="{9D8B030D-6E8A-4147-A177-3AD203B41FA5}">
                      <a16:colId xmlns:a16="http://schemas.microsoft.com/office/drawing/2014/main" val="3406650006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プロジェクト名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●●●●●●●●●●●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727927"/>
                  </a:ext>
                </a:extLst>
              </a:tr>
            </a:tbl>
          </a:graphicData>
        </a:graphic>
      </p:graphicFrame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3523B23-FCBE-387A-EE22-B277D7DD744F}"/>
              </a:ext>
            </a:extLst>
          </p:cNvPr>
          <p:cNvSpPr/>
          <p:nvPr/>
        </p:nvSpPr>
        <p:spPr>
          <a:xfrm>
            <a:off x="597214" y="2725088"/>
            <a:ext cx="8159261" cy="1046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・記載方法は自由で、写真やイラスト等の掲載も可能です。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・１枚で企画全体が分かるよう工夫して記入してください。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・誰（何）に対してどのような</a:t>
            </a:r>
            <a:r>
              <a:rPr kumimoji="1" lang="ja-JP" altLang="en-US" sz="1400" b="1" u="sng" dirty="0">
                <a:solidFill>
                  <a:srgbClr val="264D9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社会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貢献</a:t>
            </a:r>
            <a:r>
              <a:rPr kumimoji="1" lang="ja-JP" altLang="en-US" sz="1400" b="1" u="sng" dirty="0">
                <a:solidFill>
                  <a:srgbClr val="264D9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や社会課題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の解決につながる取り組みなのか分かりやすく表現してください。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33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2951C8-59CD-E780-9B12-7F6F3BB8B1D9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記入例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】2025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年度チャレンジ奨励金企画提案書（１枚以内）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FCD19F3-2FAC-D917-C20D-4C6E22B8937F}"/>
              </a:ext>
            </a:extLst>
          </p:cNvPr>
          <p:cNvGraphicFramePr>
            <a:graphicFrameLocks noGrp="1"/>
          </p:cNvGraphicFramePr>
          <p:nvPr/>
        </p:nvGraphicFramePr>
        <p:xfrm>
          <a:off x="160020" y="307777"/>
          <a:ext cx="8869680" cy="33147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35451">
                  <a:extLst>
                    <a:ext uri="{9D8B030D-6E8A-4147-A177-3AD203B41FA5}">
                      <a16:colId xmlns:a16="http://schemas.microsoft.com/office/drawing/2014/main" val="3146323393"/>
                    </a:ext>
                  </a:extLst>
                </a:gridCol>
                <a:gridCol w="7634229">
                  <a:extLst>
                    <a:ext uri="{9D8B030D-6E8A-4147-A177-3AD203B41FA5}">
                      <a16:colId xmlns:a16="http://schemas.microsoft.com/office/drawing/2014/main" val="3406650006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プロジェクト名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大学と地域の架け橋プロジェクト　</a:t>
                      </a:r>
                      <a:r>
                        <a:rPr kumimoji="1" lang="en-US" altLang="ja-JP" sz="11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‐</a:t>
                      </a:r>
                      <a:r>
                        <a:rPr kumimoji="1" lang="ja-JP" altLang="en-US" sz="11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大学生と地域住民の居場所づくり</a:t>
                      </a:r>
                      <a:r>
                        <a:rPr kumimoji="1" lang="en-US" altLang="ja-JP" sz="11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727927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CFC05C-8063-03AB-0576-86062D0FAC3C}"/>
              </a:ext>
            </a:extLst>
          </p:cNvPr>
          <p:cNvSpPr/>
          <p:nvPr/>
        </p:nvSpPr>
        <p:spPr>
          <a:xfrm>
            <a:off x="161186" y="775914"/>
            <a:ext cx="8868514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大学と地域の架け橋プロジェクト　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‐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大学生と地域住民の居場所づくり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‐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60420F-E31C-9871-C076-62A9D0BC577E}"/>
              </a:ext>
            </a:extLst>
          </p:cNvPr>
          <p:cNvSpPr/>
          <p:nvPr/>
        </p:nvSpPr>
        <p:spPr>
          <a:xfrm>
            <a:off x="161186" y="1233114"/>
            <a:ext cx="8868514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プロジェクトで何を行うか・・・大学生と地域の人たちが繋がる場所</a:t>
            </a:r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こりんカフェ</a:t>
            </a:r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を運営し、地域と学生双方の課題解決を図る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36" name="グループ化 1035">
            <a:extLst>
              <a:ext uri="{FF2B5EF4-FFF2-40B4-BE49-F238E27FC236}">
                <a16:creationId xmlns:a16="http://schemas.microsoft.com/office/drawing/2014/main" id="{47B0BB8C-8C58-0036-04A8-A0389654BA02}"/>
              </a:ext>
            </a:extLst>
          </p:cNvPr>
          <p:cNvGrpSpPr/>
          <p:nvPr/>
        </p:nvGrpSpPr>
        <p:grpSpPr>
          <a:xfrm>
            <a:off x="489582" y="2360500"/>
            <a:ext cx="770999" cy="671875"/>
            <a:chOff x="296471" y="2325014"/>
            <a:chExt cx="770999" cy="671875"/>
          </a:xfrm>
        </p:grpSpPr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717562D7-41B8-8CD0-7A69-688170B8267F}"/>
                </a:ext>
              </a:extLst>
            </p:cNvPr>
            <p:cNvSpPr txBox="1"/>
            <p:nvPr/>
          </p:nvSpPr>
          <p:spPr>
            <a:xfrm>
              <a:off x="296471" y="2766057"/>
              <a:ext cx="7709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学生</a:t>
              </a:r>
            </a:p>
          </p:txBody>
        </p:sp>
        <p:pic>
          <p:nvPicPr>
            <p:cNvPr id="56" name="Picture 2" descr="挿絵, らくがき が含まれている画像&#10;&#10;自動的に生成された説明">
              <a:extLst>
                <a:ext uri="{FF2B5EF4-FFF2-40B4-BE49-F238E27FC236}">
                  <a16:creationId xmlns:a16="http://schemas.microsoft.com/office/drawing/2014/main" id="{03C061CB-A0C3-508D-F94A-E88713E92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43" y="2325014"/>
              <a:ext cx="765927" cy="441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" name="四角形: 角を丸くする 1023">
            <a:extLst>
              <a:ext uri="{FF2B5EF4-FFF2-40B4-BE49-F238E27FC236}">
                <a16:creationId xmlns:a16="http://schemas.microsoft.com/office/drawing/2014/main" id="{36A8DC01-CF59-EFEE-D165-61F0C5172EE5}"/>
              </a:ext>
            </a:extLst>
          </p:cNvPr>
          <p:cNvSpPr/>
          <p:nvPr/>
        </p:nvSpPr>
        <p:spPr>
          <a:xfrm>
            <a:off x="171450" y="5231882"/>
            <a:ext cx="3994534" cy="1557865"/>
          </a:xfrm>
          <a:prstGeom prst="roundRect">
            <a:avLst>
              <a:gd name="adj" fmla="val 25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正方形/長方形 1024">
            <a:extLst>
              <a:ext uri="{FF2B5EF4-FFF2-40B4-BE49-F238E27FC236}">
                <a16:creationId xmlns:a16="http://schemas.microsoft.com/office/drawing/2014/main" id="{872B57E7-F763-ECCB-B0C5-C8EC354111D1}"/>
              </a:ext>
            </a:extLst>
          </p:cNvPr>
          <p:cNvSpPr/>
          <p:nvPr/>
        </p:nvSpPr>
        <p:spPr>
          <a:xfrm>
            <a:off x="236857" y="5096983"/>
            <a:ext cx="1363343" cy="2912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スケジュール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6392F76F-C7D3-201D-AC85-6F2C94149FB5}"/>
              </a:ext>
            </a:extLst>
          </p:cNvPr>
          <p:cNvSpPr txBox="1"/>
          <p:nvPr/>
        </p:nvSpPr>
        <p:spPr>
          <a:xfrm>
            <a:off x="2503333" y="587820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今年度</a:t>
            </a:r>
          </a:p>
        </p:txBody>
      </p:sp>
      <p:sp>
        <p:nvSpPr>
          <p:cNvPr id="1034" name="四角形: 角を丸くする 1033">
            <a:extLst>
              <a:ext uri="{FF2B5EF4-FFF2-40B4-BE49-F238E27FC236}">
                <a16:creationId xmlns:a16="http://schemas.microsoft.com/office/drawing/2014/main" id="{CBF42D49-0ADD-FC0D-2125-55F98274A099}"/>
              </a:ext>
            </a:extLst>
          </p:cNvPr>
          <p:cNvSpPr/>
          <p:nvPr/>
        </p:nvSpPr>
        <p:spPr>
          <a:xfrm>
            <a:off x="155473" y="1985897"/>
            <a:ext cx="4010511" cy="2933007"/>
          </a:xfrm>
          <a:prstGeom prst="roundRect">
            <a:avLst>
              <a:gd name="adj" fmla="val 25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正方形/長方形 1034">
            <a:extLst>
              <a:ext uri="{FF2B5EF4-FFF2-40B4-BE49-F238E27FC236}">
                <a16:creationId xmlns:a16="http://schemas.microsoft.com/office/drawing/2014/main" id="{749C4F19-D452-1D88-1A50-6FC7754DEB3B}"/>
              </a:ext>
            </a:extLst>
          </p:cNvPr>
          <p:cNvSpPr/>
          <p:nvPr/>
        </p:nvSpPr>
        <p:spPr>
          <a:xfrm>
            <a:off x="222146" y="1868778"/>
            <a:ext cx="1375055" cy="2912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課題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40" name="グループ化 1039">
            <a:extLst>
              <a:ext uri="{FF2B5EF4-FFF2-40B4-BE49-F238E27FC236}">
                <a16:creationId xmlns:a16="http://schemas.microsoft.com/office/drawing/2014/main" id="{DAFFB141-EF22-5EB7-178B-5F49038FDAE4}"/>
              </a:ext>
            </a:extLst>
          </p:cNvPr>
          <p:cNvGrpSpPr/>
          <p:nvPr/>
        </p:nvGrpSpPr>
        <p:grpSpPr>
          <a:xfrm>
            <a:off x="457633" y="3218637"/>
            <a:ext cx="838711" cy="667779"/>
            <a:chOff x="1581708" y="2357955"/>
            <a:chExt cx="838711" cy="667779"/>
          </a:xfrm>
        </p:grpSpPr>
        <p:pic>
          <p:nvPicPr>
            <p:cNvPr id="1038" name="Picture 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61261F4-F685-21A4-6EB6-2E04B57F8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708" y="2357955"/>
              <a:ext cx="838711" cy="444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9" name="テキスト ボックス 1038">
              <a:extLst>
                <a:ext uri="{FF2B5EF4-FFF2-40B4-BE49-F238E27FC236}">
                  <a16:creationId xmlns:a16="http://schemas.microsoft.com/office/drawing/2014/main" id="{E98E5B84-FEF6-1503-BF3F-3CB8B0D27E7F}"/>
                </a:ext>
              </a:extLst>
            </p:cNvPr>
            <p:cNvSpPr txBox="1"/>
            <p:nvPr/>
          </p:nvSpPr>
          <p:spPr>
            <a:xfrm>
              <a:off x="1615563" y="2794902"/>
              <a:ext cx="7709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地域</a:t>
              </a:r>
            </a:p>
          </p:txBody>
        </p:sp>
      </p:grpSp>
      <p:grpSp>
        <p:nvGrpSpPr>
          <p:cNvPr id="1044" name="グループ化 1043">
            <a:extLst>
              <a:ext uri="{FF2B5EF4-FFF2-40B4-BE49-F238E27FC236}">
                <a16:creationId xmlns:a16="http://schemas.microsoft.com/office/drawing/2014/main" id="{4D87A29E-2F19-35EE-6951-AA11F713EBE3}"/>
              </a:ext>
            </a:extLst>
          </p:cNvPr>
          <p:cNvGrpSpPr/>
          <p:nvPr/>
        </p:nvGrpSpPr>
        <p:grpSpPr>
          <a:xfrm>
            <a:off x="491021" y="4147879"/>
            <a:ext cx="770999" cy="662774"/>
            <a:chOff x="2634615" y="2370794"/>
            <a:chExt cx="770999" cy="662774"/>
          </a:xfrm>
        </p:grpSpPr>
        <p:sp>
          <p:nvSpPr>
            <p:cNvPr id="1041" name="テキスト ボックス 1040">
              <a:extLst>
                <a:ext uri="{FF2B5EF4-FFF2-40B4-BE49-F238E27FC236}">
                  <a16:creationId xmlns:a16="http://schemas.microsoft.com/office/drawing/2014/main" id="{A6D33C6F-4789-C024-2BB8-024B86C7B091}"/>
                </a:ext>
              </a:extLst>
            </p:cNvPr>
            <p:cNvSpPr txBox="1"/>
            <p:nvPr/>
          </p:nvSpPr>
          <p:spPr>
            <a:xfrm>
              <a:off x="2634615" y="2802736"/>
              <a:ext cx="7709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中京大学</a:t>
              </a:r>
            </a:p>
          </p:txBody>
        </p:sp>
        <p:pic>
          <p:nvPicPr>
            <p:cNvPr id="1043" name="図 1042" descr="ダイアグラム&#10;&#10;自動的に生成された説明">
              <a:extLst>
                <a:ext uri="{FF2B5EF4-FFF2-40B4-BE49-F238E27FC236}">
                  <a16:creationId xmlns:a16="http://schemas.microsoft.com/office/drawing/2014/main" id="{C1181FEC-8AA3-B8AD-536C-B64A8E2FE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36"/>
            <a:stretch/>
          </p:blipFill>
          <p:spPr>
            <a:xfrm>
              <a:off x="2797948" y="2370794"/>
              <a:ext cx="400243" cy="444499"/>
            </a:xfrm>
            <a:prstGeom prst="rect">
              <a:avLst/>
            </a:prstGeom>
          </p:spPr>
        </p:pic>
      </p:grpSp>
      <p:sp>
        <p:nvSpPr>
          <p:cNvPr id="1045" name="四角形: 角を丸くする 1044">
            <a:extLst>
              <a:ext uri="{FF2B5EF4-FFF2-40B4-BE49-F238E27FC236}">
                <a16:creationId xmlns:a16="http://schemas.microsoft.com/office/drawing/2014/main" id="{C87D3FD9-9959-811E-7CB7-7DDA32E86D71}"/>
              </a:ext>
            </a:extLst>
          </p:cNvPr>
          <p:cNvSpPr/>
          <p:nvPr/>
        </p:nvSpPr>
        <p:spPr>
          <a:xfrm>
            <a:off x="298386" y="2239118"/>
            <a:ext cx="3757792" cy="785653"/>
          </a:xfrm>
          <a:prstGeom prst="roundRect">
            <a:avLst>
              <a:gd name="adj" fmla="val 25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テキスト ボックス 1047">
            <a:extLst>
              <a:ext uri="{FF2B5EF4-FFF2-40B4-BE49-F238E27FC236}">
                <a16:creationId xmlns:a16="http://schemas.microsoft.com/office/drawing/2014/main" id="{42C9C889-635E-1096-9476-21738E084FDD}"/>
              </a:ext>
            </a:extLst>
          </p:cNvPr>
          <p:cNvSpPr txBox="1"/>
          <p:nvPr/>
        </p:nvSpPr>
        <p:spPr>
          <a:xfrm>
            <a:off x="1403493" y="2338280"/>
            <a:ext cx="2550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・地域における居場所がない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・地域貢献をしたいが場（機会）がない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・地域貢献活動のための資金がない</a:t>
            </a:r>
          </a:p>
        </p:txBody>
      </p:sp>
      <p:sp>
        <p:nvSpPr>
          <p:cNvPr id="1049" name="四角形: 角を丸くする 1048">
            <a:extLst>
              <a:ext uri="{FF2B5EF4-FFF2-40B4-BE49-F238E27FC236}">
                <a16:creationId xmlns:a16="http://schemas.microsoft.com/office/drawing/2014/main" id="{E1A2E6D8-D4BD-A27F-61C4-F1108CFC317F}"/>
              </a:ext>
            </a:extLst>
          </p:cNvPr>
          <p:cNvSpPr/>
          <p:nvPr/>
        </p:nvSpPr>
        <p:spPr>
          <a:xfrm>
            <a:off x="298386" y="3111492"/>
            <a:ext cx="3757792" cy="908598"/>
          </a:xfrm>
          <a:prstGeom prst="roundRect">
            <a:avLst>
              <a:gd name="adj" fmla="val 25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テキスト ボックス 1049">
            <a:extLst>
              <a:ext uri="{FF2B5EF4-FFF2-40B4-BE49-F238E27FC236}">
                <a16:creationId xmlns:a16="http://schemas.microsoft.com/office/drawing/2014/main" id="{D976DAF4-3985-2622-E197-5EFF59FBF344}"/>
              </a:ext>
            </a:extLst>
          </p:cNvPr>
          <p:cNvSpPr txBox="1"/>
          <p:nvPr/>
        </p:nvSpPr>
        <p:spPr>
          <a:xfrm>
            <a:off x="1432240" y="3105545"/>
            <a:ext cx="26270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・若い人と関わる機会がない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・外国にルーツを持つ人と日本人の交流機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会がない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・近くに大学があるが関りがない（どこに問い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合わせれば良いか分からない）</a:t>
            </a:r>
          </a:p>
        </p:txBody>
      </p:sp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8E491C46-E4B3-D798-A8E6-9749B2C3C5FA}"/>
              </a:ext>
            </a:extLst>
          </p:cNvPr>
          <p:cNvSpPr txBox="1"/>
          <p:nvPr/>
        </p:nvSpPr>
        <p:spPr>
          <a:xfrm>
            <a:off x="1432240" y="4120116"/>
            <a:ext cx="2627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・大学の第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の使命である社会貢献を推進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したいが、担う学生が見つからない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・地域社会との連携を強化したい</a:t>
            </a:r>
          </a:p>
        </p:txBody>
      </p:sp>
      <p:sp>
        <p:nvSpPr>
          <p:cNvPr id="1052" name="四角形: 角を丸くする 1051">
            <a:extLst>
              <a:ext uri="{FF2B5EF4-FFF2-40B4-BE49-F238E27FC236}">
                <a16:creationId xmlns:a16="http://schemas.microsoft.com/office/drawing/2014/main" id="{0C8F8F49-5642-5666-74BB-63FB6DA893E0}"/>
              </a:ext>
            </a:extLst>
          </p:cNvPr>
          <p:cNvSpPr/>
          <p:nvPr/>
        </p:nvSpPr>
        <p:spPr>
          <a:xfrm>
            <a:off x="299962" y="4068218"/>
            <a:ext cx="3757792" cy="785653"/>
          </a:xfrm>
          <a:prstGeom prst="roundRect">
            <a:avLst>
              <a:gd name="adj" fmla="val 25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75" name="グループ化 1074">
            <a:extLst>
              <a:ext uri="{FF2B5EF4-FFF2-40B4-BE49-F238E27FC236}">
                <a16:creationId xmlns:a16="http://schemas.microsoft.com/office/drawing/2014/main" id="{B3849623-DBD1-0D83-2D70-7F263DB2D80D}"/>
              </a:ext>
            </a:extLst>
          </p:cNvPr>
          <p:cNvGrpSpPr/>
          <p:nvPr/>
        </p:nvGrpSpPr>
        <p:grpSpPr>
          <a:xfrm>
            <a:off x="4262956" y="1985897"/>
            <a:ext cx="4766743" cy="2933008"/>
            <a:chOff x="4262956" y="1985897"/>
            <a:chExt cx="4766743" cy="2933008"/>
          </a:xfrm>
        </p:grpSpPr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EF8EE8D4-09B4-79AC-5161-A4BAACA9830C}"/>
                </a:ext>
              </a:extLst>
            </p:cNvPr>
            <p:cNvSpPr/>
            <p:nvPr/>
          </p:nvSpPr>
          <p:spPr>
            <a:xfrm>
              <a:off x="4262956" y="1985897"/>
              <a:ext cx="4766743" cy="2933008"/>
            </a:xfrm>
            <a:prstGeom prst="roundRect">
              <a:avLst>
                <a:gd name="adj" fmla="val 2522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74" name="グループ化 1073">
              <a:extLst>
                <a:ext uri="{FF2B5EF4-FFF2-40B4-BE49-F238E27FC236}">
                  <a16:creationId xmlns:a16="http://schemas.microsoft.com/office/drawing/2014/main" id="{04A40EFE-EE07-3BDF-6087-F58CE6CB69E1}"/>
                </a:ext>
              </a:extLst>
            </p:cNvPr>
            <p:cNvGrpSpPr/>
            <p:nvPr/>
          </p:nvGrpSpPr>
          <p:grpSpPr>
            <a:xfrm>
              <a:off x="4681456" y="2080135"/>
              <a:ext cx="3938380" cy="2688996"/>
              <a:chOff x="4498576" y="1885825"/>
              <a:chExt cx="3938380" cy="2688996"/>
            </a:xfrm>
          </p:grpSpPr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79994B23-85DF-F2FE-F1E0-1647AE964698}"/>
                  </a:ext>
                </a:extLst>
              </p:cNvPr>
              <p:cNvGrpSpPr/>
              <p:nvPr/>
            </p:nvGrpSpPr>
            <p:grpSpPr>
              <a:xfrm>
                <a:off x="4684141" y="2273021"/>
                <a:ext cx="3609739" cy="2042953"/>
                <a:chOff x="5132070" y="2183602"/>
                <a:chExt cx="4011930" cy="2042953"/>
              </a:xfrm>
            </p:grpSpPr>
            <p:sp>
              <p:nvSpPr>
                <p:cNvPr id="39" name="二等辺三角形 38">
                  <a:extLst>
                    <a:ext uri="{FF2B5EF4-FFF2-40B4-BE49-F238E27FC236}">
                      <a16:creationId xmlns:a16="http://schemas.microsoft.com/office/drawing/2014/main" id="{FB762E24-651A-18E2-1330-1E71EF5AA798}"/>
                    </a:ext>
                  </a:extLst>
                </p:cNvPr>
                <p:cNvSpPr/>
                <p:nvPr/>
              </p:nvSpPr>
              <p:spPr>
                <a:xfrm>
                  <a:off x="5132070" y="2183602"/>
                  <a:ext cx="4011930" cy="203980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1" name="直線コネクタ 40">
                  <a:extLst>
                    <a:ext uri="{FF2B5EF4-FFF2-40B4-BE49-F238E27FC236}">
                      <a16:creationId xmlns:a16="http://schemas.microsoft.com/office/drawing/2014/main" id="{E135A1AA-AE4E-7ECA-E6C9-49E5854A16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26605" y="2183602"/>
                  <a:ext cx="0" cy="124082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>
                  <a:extLst>
                    <a:ext uri="{FF2B5EF4-FFF2-40B4-BE49-F238E27FC236}">
                      <a16:creationId xmlns:a16="http://schemas.microsoft.com/office/drawing/2014/main" id="{745E2855-448F-0BC2-8F15-EB59334C00FB}"/>
                    </a:ext>
                  </a:extLst>
                </p:cNvPr>
                <p:cNvCxnSpPr>
                  <a:cxnSpLocks/>
                  <a:endCxn id="39" idx="2"/>
                </p:cNvCxnSpPr>
                <p:nvPr/>
              </p:nvCxnSpPr>
              <p:spPr>
                <a:xfrm flipH="1">
                  <a:off x="5132070" y="3424425"/>
                  <a:ext cx="2000250" cy="79898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>
                  <a:extLst>
                    <a:ext uri="{FF2B5EF4-FFF2-40B4-BE49-F238E27FC236}">
                      <a16:creationId xmlns:a16="http://schemas.microsoft.com/office/drawing/2014/main" id="{C0F9132A-D837-3002-38B2-2AF9A52FEE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0891" y="3427571"/>
                  <a:ext cx="2000250" cy="79898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0FDE2A65-7046-7D37-F5C0-0E1688EA2703}"/>
                  </a:ext>
                </a:extLst>
              </p:cNvPr>
              <p:cNvGrpSpPr/>
              <p:nvPr/>
            </p:nvGrpSpPr>
            <p:grpSpPr>
              <a:xfrm>
                <a:off x="5844729" y="3078834"/>
                <a:ext cx="1282723" cy="902970"/>
                <a:chOff x="1616062" y="2891790"/>
                <a:chExt cx="1282723" cy="902970"/>
              </a:xfrm>
            </p:grpSpPr>
            <p:sp>
              <p:nvSpPr>
                <p:cNvPr id="7" name="楕円 6">
                  <a:extLst>
                    <a:ext uri="{FF2B5EF4-FFF2-40B4-BE49-F238E27FC236}">
                      <a16:creationId xmlns:a16="http://schemas.microsoft.com/office/drawing/2014/main" id="{3A50845F-1C2A-B96A-E491-A2112C532D51}"/>
                    </a:ext>
                  </a:extLst>
                </p:cNvPr>
                <p:cNvSpPr/>
                <p:nvPr/>
              </p:nvSpPr>
              <p:spPr>
                <a:xfrm>
                  <a:off x="1805940" y="2891790"/>
                  <a:ext cx="902970" cy="90297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E63DF29D-27C6-B49A-AC95-2F897D1E1036}"/>
                    </a:ext>
                  </a:extLst>
                </p:cNvPr>
                <p:cNvSpPr txBox="1"/>
                <p:nvPr/>
              </p:nvSpPr>
              <p:spPr>
                <a:xfrm>
                  <a:off x="1616062" y="3066949"/>
                  <a:ext cx="12827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14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交流の場</a:t>
                  </a:r>
                  <a:endParaRPr kumimoji="1" lang="en-US" altLang="ja-JP" sz="14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ja-JP" altLang="en-US" sz="14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（こりんカフェ）</a:t>
                  </a:r>
                </a:p>
              </p:txBody>
            </p:sp>
          </p:grp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DCD377CD-3360-3FB1-FAD9-52B37CF28D46}"/>
                  </a:ext>
                </a:extLst>
              </p:cNvPr>
              <p:cNvSpPr/>
              <p:nvPr/>
            </p:nvSpPr>
            <p:spPr>
              <a:xfrm>
                <a:off x="4498576" y="3671851"/>
                <a:ext cx="902970" cy="90297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CBAC7EC2-4D3F-C4DB-EC9E-CE64BBC6B30B}"/>
                  </a:ext>
                </a:extLst>
              </p:cNvPr>
              <p:cNvSpPr/>
              <p:nvPr/>
            </p:nvSpPr>
            <p:spPr>
              <a:xfrm>
                <a:off x="7533986" y="3632506"/>
                <a:ext cx="902970" cy="90297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39CB3BC3-61B4-ED60-6F53-573B3A3CCF96}"/>
                  </a:ext>
                </a:extLst>
              </p:cNvPr>
              <p:cNvSpPr/>
              <p:nvPr/>
            </p:nvSpPr>
            <p:spPr>
              <a:xfrm>
                <a:off x="6034605" y="1885825"/>
                <a:ext cx="902970" cy="90297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CEA3F6DD-BFD6-C0A7-ECCA-9C20B3F19D04}"/>
                  </a:ext>
                </a:extLst>
              </p:cNvPr>
              <p:cNvGrpSpPr/>
              <p:nvPr/>
            </p:nvGrpSpPr>
            <p:grpSpPr>
              <a:xfrm>
                <a:off x="5630146" y="3680248"/>
                <a:ext cx="595035" cy="512321"/>
                <a:chOff x="2690851" y="3690841"/>
                <a:chExt cx="595035" cy="512321"/>
              </a:xfrm>
            </p:grpSpPr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BE44054D-26BB-91FF-7358-2FB912832537}"/>
                    </a:ext>
                  </a:extLst>
                </p:cNvPr>
                <p:cNvSpPr/>
                <p:nvPr/>
              </p:nvSpPr>
              <p:spPr>
                <a:xfrm>
                  <a:off x="2716417" y="3690841"/>
                  <a:ext cx="512321" cy="51232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E26D6ACE-D248-72E3-14EE-8D6D89F39178}"/>
                    </a:ext>
                  </a:extLst>
                </p:cNvPr>
                <p:cNvSpPr txBox="1"/>
                <p:nvPr/>
              </p:nvSpPr>
              <p:spPr>
                <a:xfrm>
                  <a:off x="2690851" y="3785919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8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中京大学</a:t>
                  </a:r>
                  <a:endParaRPr kumimoji="1" lang="en-US" altLang="ja-JP" sz="8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ja-JP" altLang="en-US" sz="8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の教室</a:t>
                  </a:r>
                  <a:endParaRPr kumimoji="1" lang="en-US" altLang="ja-JP" sz="8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001875EE-7036-6FD9-9673-C81812D579B5}"/>
                  </a:ext>
                </a:extLst>
              </p:cNvPr>
              <p:cNvGrpSpPr/>
              <p:nvPr/>
            </p:nvGrpSpPr>
            <p:grpSpPr>
              <a:xfrm>
                <a:off x="6244267" y="3969370"/>
                <a:ext cx="518173" cy="512321"/>
                <a:chOff x="2716417" y="3690841"/>
                <a:chExt cx="518173" cy="512321"/>
              </a:xfrm>
            </p:grpSpPr>
            <p:sp>
              <p:nvSpPr>
                <p:cNvPr id="27" name="楕円 26">
                  <a:extLst>
                    <a:ext uri="{FF2B5EF4-FFF2-40B4-BE49-F238E27FC236}">
                      <a16:creationId xmlns:a16="http://schemas.microsoft.com/office/drawing/2014/main" id="{1AB8D840-9AB5-033A-8EDC-B609A87486BD}"/>
                    </a:ext>
                  </a:extLst>
                </p:cNvPr>
                <p:cNvSpPr/>
                <p:nvPr/>
              </p:nvSpPr>
              <p:spPr>
                <a:xfrm>
                  <a:off x="2716417" y="3690841"/>
                  <a:ext cx="512321" cy="51232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90CE0254-B9C6-11D5-558A-43C0199FF73E}"/>
                    </a:ext>
                  </a:extLst>
                </p:cNvPr>
                <p:cNvSpPr txBox="1"/>
                <p:nvPr/>
              </p:nvSpPr>
              <p:spPr>
                <a:xfrm>
                  <a:off x="2742147" y="3785919"/>
                  <a:ext cx="4924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zh-TW" altLang="en-US" sz="8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貝津町</a:t>
                  </a:r>
                  <a:endParaRPr kumimoji="1" lang="en-US" altLang="zh-TW" sz="8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zh-TW" altLang="en-US" sz="8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公民館</a:t>
                  </a:r>
                  <a:endParaRPr kumimoji="1" lang="en-US" altLang="ja-JP" sz="8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90D9BA60-7048-AFC4-B043-D2A5FF8EF7D3}"/>
                  </a:ext>
                </a:extLst>
              </p:cNvPr>
              <p:cNvGrpSpPr/>
              <p:nvPr/>
            </p:nvGrpSpPr>
            <p:grpSpPr>
              <a:xfrm>
                <a:off x="6787213" y="3669909"/>
                <a:ext cx="518173" cy="512321"/>
                <a:chOff x="2716417" y="3690841"/>
                <a:chExt cx="518173" cy="512321"/>
              </a:xfrm>
            </p:grpSpPr>
            <p:sp>
              <p:nvSpPr>
                <p:cNvPr id="30" name="楕円 29">
                  <a:extLst>
                    <a:ext uri="{FF2B5EF4-FFF2-40B4-BE49-F238E27FC236}">
                      <a16:creationId xmlns:a16="http://schemas.microsoft.com/office/drawing/2014/main" id="{BBC2A20E-91F2-CA0B-FD62-11953688DB29}"/>
                    </a:ext>
                  </a:extLst>
                </p:cNvPr>
                <p:cNvSpPr/>
                <p:nvPr/>
              </p:nvSpPr>
              <p:spPr>
                <a:xfrm>
                  <a:off x="2716417" y="3690841"/>
                  <a:ext cx="512321" cy="51232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5DE7E9AF-A867-79DD-2BD0-21214B936C66}"/>
                    </a:ext>
                  </a:extLst>
                </p:cNvPr>
                <p:cNvSpPr txBox="1"/>
                <p:nvPr/>
              </p:nvSpPr>
              <p:spPr>
                <a:xfrm>
                  <a:off x="2742147" y="3785919"/>
                  <a:ext cx="4924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zh-TW" altLang="en-US" sz="8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保見</a:t>
                  </a:r>
                  <a:endParaRPr kumimoji="1" lang="en-US" altLang="zh-TW" sz="8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zh-TW" altLang="en-US" sz="8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交流館</a:t>
                  </a:r>
                  <a:endParaRPr kumimoji="1" lang="en-US" altLang="ja-JP" sz="8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pic>
            <p:nvPicPr>
              <p:cNvPr id="1027" name="図 1026" descr="机の上に座っている人たち&#10;&#10;中程度の精度で自動的に生成された説明">
                <a:extLst>
                  <a:ext uri="{FF2B5EF4-FFF2-40B4-BE49-F238E27FC236}">
                    <a16:creationId xmlns:a16="http://schemas.microsoft.com/office/drawing/2014/main" id="{BD07ED00-16B7-E691-5097-C0F2511D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577" y="2502370"/>
                <a:ext cx="1232594" cy="924446"/>
              </a:xfrm>
              <a:prstGeom prst="rect">
                <a:avLst/>
              </a:prstGeom>
              <a:ln w="76200">
                <a:solidFill>
                  <a:schemeClr val="bg1"/>
                </a:solidFill>
              </a:ln>
            </p:spPr>
          </p:pic>
          <p:grpSp>
            <p:nvGrpSpPr>
              <p:cNvPr id="1053" name="グループ化 1052">
                <a:extLst>
                  <a:ext uri="{FF2B5EF4-FFF2-40B4-BE49-F238E27FC236}">
                    <a16:creationId xmlns:a16="http://schemas.microsoft.com/office/drawing/2014/main" id="{F9883E14-830D-9AFF-3DED-B8954B9B513B}"/>
                  </a:ext>
                </a:extLst>
              </p:cNvPr>
              <p:cNvGrpSpPr/>
              <p:nvPr/>
            </p:nvGrpSpPr>
            <p:grpSpPr>
              <a:xfrm>
                <a:off x="4551552" y="3865872"/>
                <a:ext cx="770999" cy="671875"/>
                <a:chOff x="296471" y="2325014"/>
                <a:chExt cx="770999" cy="671875"/>
              </a:xfrm>
            </p:grpSpPr>
            <p:sp>
              <p:nvSpPr>
                <p:cNvPr id="1054" name="テキスト ボックス 1053">
                  <a:extLst>
                    <a:ext uri="{FF2B5EF4-FFF2-40B4-BE49-F238E27FC236}">
                      <a16:creationId xmlns:a16="http://schemas.microsoft.com/office/drawing/2014/main" id="{9AAA79F5-DC6B-5A51-8C7D-E07D5B55C54F}"/>
                    </a:ext>
                  </a:extLst>
                </p:cNvPr>
                <p:cNvSpPr txBox="1"/>
                <p:nvPr/>
              </p:nvSpPr>
              <p:spPr>
                <a:xfrm>
                  <a:off x="296471" y="2766057"/>
                  <a:ext cx="77099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9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学生</a:t>
                  </a:r>
                </a:p>
              </p:txBody>
            </p:sp>
            <p:pic>
              <p:nvPicPr>
                <p:cNvPr id="1055" name="Picture 2" descr="挿絵, らくがき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94973C5F-3313-224C-C3D8-AFD8E9F389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543" y="2325014"/>
                  <a:ext cx="765927" cy="4410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56" name="グループ化 1055">
                <a:extLst>
                  <a:ext uri="{FF2B5EF4-FFF2-40B4-BE49-F238E27FC236}">
                    <a16:creationId xmlns:a16="http://schemas.microsoft.com/office/drawing/2014/main" id="{8F03EDB3-AA8C-AA38-1BA6-AD70470CF18E}"/>
                  </a:ext>
                </a:extLst>
              </p:cNvPr>
              <p:cNvGrpSpPr/>
              <p:nvPr/>
            </p:nvGrpSpPr>
            <p:grpSpPr>
              <a:xfrm>
                <a:off x="6082140" y="2100711"/>
                <a:ext cx="838711" cy="667779"/>
                <a:chOff x="1581708" y="2357955"/>
                <a:chExt cx="838711" cy="667779"/>
              </a:xfrm>
            </p:grpSpPr>
            <p:pic>
              <p:nvPicPr>
                <p:cNvPr id="1057" name="Picture 2" descr="挿絵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D24D35B6-6A79-D0A3-1FC4-9F9E36F90D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1708" y="2357955"/>
                  <a:ext cx="838711" cy="4444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58" name="テキスト ボックス 1057">
                  <a:extLst>
                    <a:ext uri="{FF2B5EF4-FFF2-40B4-BE49-F238E27FC236}">
                      <a16:creationId xmlns:a16="http://schemas.microsoft.com/office/drawing/2014/main" id="{40072422-F27A-8F0C-E4E4-37B976B1EE37}"/>
                    </a:ext>
                  </a:extLst>
                </p:cNvPr>
                <p:cNvSpPr txBox="1"/>
                <p:nvPr/>
              </p:nvSpPr>
              <p:spPr>
                <a:xfrm>
                  <a:off x="1615563" y="2794902"/>
                  <a:ext cx="77099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9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地域</a:t>
                  </a:r>
                </a:p>
              </p:txBody>
            </p:sp>
          </p:grpSp>
          <p:grpSp>
            <p:nvGrpSpPr>
              <p:cNvPr id="1059" name="グループ化 1058">
                <a:extLst>
                  <a:ext uri="{FF2B5EF4-FFF2-40B4-BE49-F238E27FC236}">
                    <a16:creationId xmlns:a16="http://schemas.microsoft.com/office/drawing/2014/main" id="{99439506-295D-0603-2F4A-6D756739F20F}"/>
                  </a:ext>
                </a:extLst>
              </p:cNvPr>
              <p:cNvGrpSpPr/>
              <p:nvPr/>
            </p:nvGrpSpPr>
            <p:grpSpPr>
              <a:xfrm>
                <a:off x="7627018" y="3798270"/>
                <a:ext cx="770999" cy="662774"/>
                <a:chOff x="2634615" y="2370794"/>
                <a:chExt cx="770999" cy="662774"/>
              </a:xfrm>
            </p:grpSpPr>
            <p:sp>
              <p:nvSpPr>
                <p:cNvPr id="1060" name="テキスト ボックス 1059">
                  <a:extLst>
                    <a:ext uri="{FF2B5EF4-FFF2-40B4-BE49-F238E27FC236}">
                      <a16:creationId xmlns:a16="http://schemas.microsoft.com/office/drawing/2014/main" id="{F9F5B412-B631-8E85-2546-800642A4BB17}"/>
                    </a:ext>
                  </a:extLst>
                </p:cNvPr>
                <p:cNvSpPr txBox="1"/>
                <p:nvPr/>
              </p:nvSpPr>
              <p:spPr>
                <a:xfrm>
                  <a:off x="2634615" y="2802736"/>
                  <a:ext cx="77099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9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中京大学</a:t>
                  </a:r>
                </a:p>
              </p:txBody>
            </p:sp>
            <p:pic>
              <p:nvPicPr>
                <p:cNvPr id="1061" name="図 1060" descr="ダイアグラム&#10;&#10;自動的に生成された説明">
                  <a:extLst>
                    <a:ext uri="{FF2B5EF4-FFF2-40B4-BE49-F238E27FC236}">
                      <a16:creationId xmlns:a16="http://schemas.microsoft.com/office/drawing/2014/main" id="{14880946-3D04-04F2-B945-D343725602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0036"/>
                <a:stretch/>
              </p:blipFill>
              <p:spPr>
                <a:xfrm>
                  <a:off x="2797948" y="2370794"/>
                  <a:ext cx="400243" cy="444499"/>
                </a:xfrm>
                <a:prstGeom prst="rect">
                  <a:avLst/>
                </a:prstGeom>
              </p:spPr>
            </p:pic>
          </p:grpSp>
        </p:grpSp>
      </p:grpSp>
      <p:graphicFrame>
        <p:nvGraphicFramePr>
          <p:cNvPr id="1062" name="図表 1061">
            <a:extLst>
              <a:ext uri="{FF2B5EF4-FFF2-40B4-BE49-F238E27FC236}">
                <a16:creationId xmlns:a16="http://schemas.microsoft.com/office/drawing/2014/main" id="{B79DB32C-D406-A330-E08B-B3FFBB011091}"/>
              </a:ext>
            </a:extLst>
          </p:cNvPr>
          <p:cNvGraphicFramePr/>
          <p:nvPr/>
        </p:nvGraphicFramePr>
        <p:xfrm>
          <a:off x="298386" y="5432250"/>
          <a:ext cx="3757792" cy="42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63" name="正方形/長方形 1062">
            <a:extLst>
              <a:ext uri="{FF2B5EF4-FFF2-40B4-BE49-F238E27FC236}">
                <a16:creationId xmlns:a16="http://schemas.microsoft.com/office/drawing/2014/main" id="{2C69D97A-F174-F61E-ACB2-21FE418DC9D4}"/>
              </a:ext>
            </a:extLst>
          </p:cNvPr>
          <p:cNvSpPr/>
          <p:nvPr/>
        </p:nvSpPr>
        <p:spPr>
          <a:xfrm>
            <a:off x="304962" y="5889076"/>
            <a:ext cx="1292239" cy="808904"/>
          </a:xfrm>
          <a:prstGeom prst="rect">
            <a:avLst/>
          </a:prstGeom>
          <a:solidFill>
            <a:schemeClr val="bg1"/>
          </a:solidFill>
          <a:ln>
            <a:solidFill>
              <a:srgbClr val="F3A4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3AA0FBF6-0A23-11DE-AE9A-E5FCCA3E7EFE}"/>
              </a:ext>
            </a:extLst>
          </p:cNvPr>
          <p:cNvSpPr txBox="1"/>
          <p:nvPr/>
        </p:nvSpPr>
        <p:spPr>
          <a:xfrm>
            <a:off x="267704" y="5912941"/>
            <a:ext cx="1380354" cy="7498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・学生募集イベント実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施（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回）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・こりんカフェ開催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＠</a:t>
            </a:r>
            <a:r>
              <a:rPr kumimoji="1" lang="zh-TW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貝津町公民館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5" name="正方形/長方形 1064">
            <a:extLst>
              <a:ext uri="{FF2B5EF4-FFF2-40B4-BE49-F238E27FC236}">
                <a16:creationId xmlns:a16="http://schemas.microsoft.com/office/drawing/2014/main" id="{99DB682A-C435-19DF-907E-FECB2EA5A1CF}"/>
              </a:ext>
            </a:extLst>
          </p:cNvPr>
          <p:cNvSpPr/>
          <p:nvPr/>
        </p:nvSpPr>
        <p:spPr>
          <a:xfrm>
            <a:off x="1648057" y="5887829"/>
            <a:ext cx="1151521" cy="808904"/>
          </a:xfrm>
          <a:prstGeom prst="rect">
            <a:avLst/>
          </a:prstGeom>
          <a:solidFill>
            <a:schemeClr val="bg1"/>
          </a:solidFill>
          <a:ln>
            <a:solidFill>
              <a:srgbClr val="EDAF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テキスト ボックス 1065">
            <a:extLst>
              <a:ext uri="{FF2B5EF4-FFF2-40B4-BE49-F238E27FC236}">
                <a16:creationId xmlns:a16="http://schemas.microsoft.com/office/drawing/2014/main" id="{FCA52460-2373-FD99-D5B2-92AB6AC317E4}"/>
              </a:ext>
            </a:extLst>
          </p:cNvPr>
          <p:cNvSpPr txBox="1"/>
          <p:nvPr/>
        </p:nvSpPr>
        <p:spPr>
          <a:xfrm>
            <a:off x="1652784" y="5918660"/>
            <a:ext cx="1332496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・新規交流企画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立案＆実施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7" name="正方形/長方形 1066">
            <a:extLst>
              <a:ext uri="{FF2B5EF4-FFF2-40B4-BE49-F238E27FC236}">
                <a16:creationId xmlns:a16="http://schemas.microsoft.com/office/drawing/2014/main" id="{3DF0CAF6-0BC8-E654-4C97-3D55682FBB30}"/>
              </a:ext>
            </a:extLst>
          </p:cNvPr>
          <p:cNvSpPr/>
          <p:nvPr/>
        </p:nvSpPr>
        <p:spPr>
          <a:xfrm>
            <a:off x="2850433" y="5887829"/>
            <a:ext cx="1202363" cy="794553"/>
          </a:xfrm>
          <a:prstGeom prst="rect">
            <a:avLst/>
          </a:prstGeom>
          <a:solidFill>
            <a:schemeClr val="bg1"/>
          </a:solidFill>
          <a:ln>
            <a:solidFill>
              <a:srgbClr val="E7B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テキスト ボックス 1067">
            <a:extLst>
              <a:ext uri="{FF2B5EF4-FFF2-40B4-BE49-F238E27FC236}">
                <a16:creationId xmlns:a16="http://schemas.microsoft.com/office/drawing/2014/main" id="{B113B9C7-03BC-A349-D527-4F262FD161A3}"/>
              </a:ext>
            </a:extLst>
          </p:cNvPr>
          <p:cNvSpPr txBox="1"/>
          <p:nvPr/>
        </p:nvSpPr>
        <p:spPr>
          <a:xfrm>
            <a:off x="2898816" y="5910218"/>
            <a:ext cx="1128689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・活動範囲を貝津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から保見地区へ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拡大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9" name="四角形: 角を丸くする 1068">
            <a:extLst>
              <a:ext uri="{FF2B5EF4-FFF2-40B4-BE49-F238E27FC236}">
                <a16:creationId xmlns:a16="http://schemas.microsoft.com/office/drawing/2014/main" id="{2439CFAD-06A7-CA10-6E07-77FEE801FC8F}"/>
              </a:ext>
            </a:extLst>
          </p:cNvPr>
          <p:cNvSpPr/>
          <p:nvPr/>
        </p:nvSpPr>
        <p:spPr>
          <a:xfrm>
            <a:off x="4299495" y="5231882"/>
            <a:ext cx="4730203" cy="1557866"/>
          </a:xfrm>
          <a:prstGeom prst="roundRect">
            <a:avLst>
              <a:gd name="adj" fmla="val 25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正方形/長方形 1069">
            <a:extLst>
              <a:ext uri="{FF2B5EF4-FFF2-40B4-BE49-F238E27FC236}">
                <a16:creationId xmlns:a16="http://schemas.microsoft.com/office/drawing/2014/main" id="{9A0CB71A-234A-E444-2794-29AF4BC58F3B}"/>
              </a:ext>
            </a:extLst>
          </p:cNvPr>
          <p:cNvSpPr/>
          <p:nvPr/>
        </p:nvSpPr>
        <p:spPr>
          <a:xfrm>
            <a:off x="4352489" y="5098964"/>
            <a:ext cx="1363343" cy="2912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目標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6" name="正方形/長方形 1075">
            <a:extLst>
              <a:ext uri="{FF2B5EF4-FFF2-40B4-BE49-F238E27FC236}">
                <a16:creationId xmlns:a16="http://schemas.microsoft.com/office/drawing/2014/main" id="{A2E80B66-235A-6C4B-0FC3-04E9A0F99C5F}"/>
              </a:ext>
            </a:extLst>
          </p:cNvPr>
          <p:cNvSpPr/>
          <p:nvPr/>
        </p:nvSpPr>
        <p:spPr>
          <a:xfrm>
            <a:off x="4317917" y="1870287"/>
            <a:ext cx="1375055" cy="2912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1392803D-3129-1E0B-D880-94BF610B52FC}"/>
              </a:ext>
            </a:extLst>
          </p:cNvPr>
          <p:cNvSpPr txBox="1"/>
          <p:nvPr/>
        </p:nvSpPr>
        <p:spPr>
          <a:xfrm>
            <a:off x="4377063" y="5800962"/>
            <a:ext cx="2075814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Meiryo UI"/>
                <a:cs typeface="Meiryo UI"/>
              </a:rPr>
              <a:t>・来年度以降の継続</a:t>
            </a:r>
            <a:endParaRPr sz="1100" dirty="0">
              <a:latin typeface="Meiryo UI"/>
              <a:cs typeface="Meiryo UI"/>
            </a:endParaRPr>
          </a:p>
          <a:p>
            <a:pPr marL="4445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Meiryo UI"/>
                <a:cs typeface="Meiryo UI"/>
              </a:rPr>
              <a:t>・参加人数：●●名</a:t>
            </a:r>
            <a:endParaRPr sz="1100" dirty="0">
              <a:latin typeface="Meiryo UI"/>
              <a:cs typeface="Meiryo UI"/>
            </a:endParaRPr>
          </a:p>
          <a:p>
            <a:pPr marL="44450">
              <a:lnSpc>
                <a:spcPct val="100000"/>
              </a:lnSpc>
            </a:pPr>
            <a:r>
              <a:rPr sz="1100" spc="-15" dirty="0">
                <a:latin typeface="Meiryo UI"/>
                <a:cs typeface="Meiryo UI"/>
              </a:rPr>
              <a:t>・イベント数：●●件</a:t>
            </a:r>
            <a:endParaRPr sz="1100" dirty="0">
              <a:latin typeface="Meiryo UI"/>
              <a:cs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12648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E60020"/>
      </a:accent4>
      <a:accent5>
        <a:srgbClr val="9C85C0"/>
      </a:accent5>
      <a:accent6>
        <a:srgbClr val="005BAC"/>
      </a:accent6>
      <a:hlink>
        <a:srgbClr val="8E58B6"/>
      </a:hlink>
      <a:folHlink>
        <a:srgbClr val="7F6F6F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771EB98C245F9409A5609D153D618BD" ma:contentTypeVersion="2" ma:contentTypeDescription="新しいドキュメントを作成します。" ma:contentTypeScope="" ma:versionID="6e79894f1af3cd32dcdd009c71ebb337">
  <xsd:schema xmlns:xsd="http://www.w3.org/2001/XMLSchema" xmlns:xs="http://www.w3.org/2001/XMLSchema" xmlns:p="http://schemas.microsoft.com/office/2006/metadata/properties" xmlns:ns3="3264fa53-b803-438a-be78-c6e642516afa" targetNamespace="http://schemas.microsoft.com/office/2006/metadata/properties" ma:root="true" ma:fieldsID="c075e1e5b15cd8453dcd6bc378c9197a" ns3:_="">
    <xsd:import namespace="3264fa53-b803-438a-be78-c6e642516a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4fa53-b803-438a-be78-c6e642516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BEA458-16B7-493F-8DB7-394248393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64fa53-b803-438a-be78-c6e642516a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5A049B-E14E-40D3-A061-FF6646FAE081}">
  <ds:schemaRefs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3264fa53-b803-438a-be78-c6e642516af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A9F135-6EFE-4AD1-A8F0-D3CD85516D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9911</TotalTime>
  <Words>398</Words>
  <Application>Microsoft Office PowerPoint</Application>
  <PresentationFormat>画面に合わせる (4:3)</PresentationFormat>
  <Paragraphs>59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Meiryo UI</vt:lpstr>
      <vt:lpstr>游ゴシック</vt:lpstr>
      <vt:lpstr>Arial</vt:lpstr>
      <vt:lpstr>Garamond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野田　真人</dc:creator>
  <cp:lastModifiedBy>浅野　貴大</cp:lastModifiedBy>
  <cp:revision>577</cp:revision>
  <cp:lastPrinted>2023-10-27T06:46:31Z</cp:lastPrinted>
  <dcterms:created xsi:type="dcterms:W3CDTF">2023-04-21T12:19:52Z</dcterms:created>
  <dcterms:modified xsi:type="dcterms:W3CDTF">2024-10-31T00:24:25Z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0x0101000771EB98C245F9409A5609D153D618BD</vt:lpwstr>
  </property>
</Properties>
</file>