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handoutMasterIdLst>
    <p:handoutMasterId r:id="rId8"/>
  </p:handoutMasterIdLst>
  <p:sldIdLst>
    <p:sldId id="292" r:id="rId5"/>
    <p:sldId id="294" r:id="rId6"/>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D9A"/>
    <a:srgbClr val="EDB78B"/>
    <a:srgbClr val="E7BC29"/>
    <a:srgbClr val="EDAF38"/>
    <a:srgbClr val="F3A447"/>
    <a:srgbClr val="FFC7CF"/>
    <a:srgbClr val="CCECFF"/>
    <a:srgbClr val="008383"/>
    <a:srgbClr val="617CD3"/>
    <a:srgbClr val="195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0" autoAdjust="0"/>
  </p:normalViewPr>
  <p:slideViewPr>
    <p:cSldViewPr snapToGrid="0">
      <p:cViewPr varScale="1">
        <p:scale>
          <a:sx n="110" d="100"/>
          <a:sy n="110" d="100"/>
        </p:scale>
        <p:origin x="1680" y="1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1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D1496-7EB4-4FF0-B9B3-B26ED63BFB65}" type="doc">
      <dgm:prSet loTypeId="urn:microsoft.com/office/officeart/2005/8/layout/hChevron3" loCatId="process" qsTypeId="urn:microsoft.com/office/officeart/2005/8/quickstyle/simple1" qsCatId="simple" csTypeId="urn:microsoft.com/office/officeart/2005/8/colors/colorful2" csCatId="colorful" phldr="1"/>
      <dgm:spPr/>
    </dgm:pt>
    <dgm:pt modelId="{178EFC6B-BAC0-4EB4-8745-1B5A733B9ABD}">
      <dgm:prSet phldrT="[テキスト]" custT="1"/>
      <dgm:spPr/>
      <dgm:t>
        <a:bodyPr/>
        <a:lstStyle/>
        <a:p>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月～</a:t>
          </a:r>
          <a:r>
            <a:rPr kumimoji="1" lang="en-US" altLang="ja-JP" sz="1000" dirty="0">
              <a:latin typeface="Meiryo UI" panose="020B0604030504040204" pitchFamily="50" charset="-128"/>
              <a:ea typeface="Meiryo UI" panose="020B0604030504040204" pitchFamily="50" charset="-128"/>
            </a:rPr>
            <a:t>6</a:t>
          </a:r>
          <a:r>
            <a:rPr kumimoji="1" lang="ja-JP" altLang="en-US" sz="1000" dirty="0">
              <a:latin typeface="Meiryo UI" panose="020B0604030504040204" pitchFamily="50" charset="-128"/>
              <a:ea typeface="Meiryo UI" panose="020B0604030504040204" pitchFamily="50" charset="-128"/>
            </a:rPr>
            <a:t>月</a:t>
          </a:r>
        </a:p>
      </dgm:t>
    </dgm:pt>
    <dgm:pt modelId="{436D0C68-F564-43CF-BAE9-D9B801053637}" type="parTrans" cxnId="{414A4035-5316-46E3-8A14-E87108662D05}">
      <dgm:prSet/>
      <dgm:spPr/>
      <dgm:t>
        <a:bodyPr/>
        <a:lstStyle/>
        <a:p>
          <a:endParaRPr kumimoji="1" lang="ja-JP" altLang="en-US" sz="1000">
            <a:latin typeface="Meiryo UI" panose="020B0604030504040204" pitchFamily="50" charset="-128"/>
            <a:ea typeface="Meiryo UI" panose="020B0604030504040204" pitchFamily="50" charset="-128"/>
          </a:endParaRPr>
        </a:p>
      </dgm:t>
    </dgm:pt>
    <dgm:pt modelId="{C7F722D8-BCCC-4F0F-846F-381A74025179}" type="sibTrans" cxnId="{414A4035-5316-46E3-8A14-E87108662D05}">
      <dgm:prSet/>
      <dgm:spPr/>
      <dgm:t>
        <a:bodyPr/>
        <a:lstStyle/>
        <a:p>
          <a:endParaRPr kumimoji="1" lang="ja-JP" altLang="en-US" sz="1000">
            <a:latin typeface="Meiryo UI" panose="020B0604030504040204" pitchFamily="50" charset="-128"/>
            <a:ea typeface="Meiryo UI" panose="020B0604030504040204" pitchFamily="50" charset="-128"/>
          </a:endParaRPr>
        </a:p>
      </dgm:t>
    </dgm:pt>
    <dgm:pt modelId="{564B4320-F084-4741-97D3-370EFB618FDD}">
      <dgm:prSet phldrT="[テキスト]" custT="1"/>
      <dgm:spPr/>
      <dgm:t>
        <a:bodyPr/>
        <a:lstStyle/>
        <a:p>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月～</a:t>
          </a:r>
          <a:r>
            <a:rPr kumimoji="1" lang="en-US" altLang="ja-JP" sz="1000" dirty="0">
              <a:latin typeface="Meiryo UI" panose="020B0604030504040204" pitchFamily="50" charset="-128"/>
              <a:ea typeface="Meiryo UI" panose="020B0604030504040204" pitchFamily="50" charset="-128"/>
            </a:rPr>
            <a:t>9</a:t>
          </a:r>
          <a:r>
            <a:rPr kumimoji="1" lang="ja-JP" altLang="en-US" sz="1000" dirty="0">
              <a:latin typeface="Meiryo UI" panose="020B0604030504040204" pitchFamily="50" charset="-128"/>
              <a:ea typeface="Meiryo UI" panose="020B0604030504040204" pitchFamily="50" charset="-128"/>
            </a:rPr>
            <a:t>月</a:t>
          </a:r>
        </a:p>
      </dgm:t>
    </dgm:pt>
    <dgm:pt modelId="{80347D53-ED83-45CB-8155-740302CE515B}" type="parTrans" cxnId="{C6590FAA-5D62-4CB3-8CE7-FFD19D07D6B2}">
      <dgm:prSet/>
      <dgm:spPr/>
      <dgm:t>
        <a:bodyPr/>
        <a:lstStyle/>
        <a:p>
          <a:endParaRPr kumimoji="1" lang="ja-JP" altLang="en-US" sz="1000">
            <a:latin typeface="Meiryo UI" panose="020B0604030504040204" pitchFamily="50" charset="-128"/>
            <a:ea typeface="Meiryo UI" panose="020B0604030504040204" pitchFamily="50" charset="-128"/>
          </a:endParaRPr>
        </a:p>
      </dgm:t>
    </dgm:pt>
    <dgm:pt modelId="{542E08D9-A7CA-4CE3-98EE-5CFFD487DBD0}" type="sibTrans" cxnId="{C6590FAA-5D62-4CB3-8CE7-FFD19D07D6B2}">
      <dgm:prSet/>
      <dgm:spPr/>
      <dgm:t>
        <a:bodyPr/>
        <a:lstStyle/>
        <a:p>
          <a:endParaRPr kumimoji="1" lang="ja-JP" altLang="en-US" sz="1000">
            <a:latin typeface="Meiryo UI" panose="020B0604030504040204" pitchFamily="50" charset="-128"/>
            <a:ea typeface="Meiryo UI" panose="020B0604030504040204" pitchFamily="50" charset="-128"/>
          </a:endParaRPr>
        </a:p>
      </dgm:t>
    </dgm:pt>
    <dgm:pt modelId="{06B35D7D-FEC4-49BC-9FD0-5360EBE0FE6E}">
      <dgm:prSet phldrT="[テキスト]" custT="1"/>
      <dgm:spPr/>
      <dgm:t>
        <a:bodyPr/>
        <a:lstStyle/>
        <a:p>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月以降</a:t>
          </a:r>
        </a:p>
      </dgm:t>
    </dgm:pt>
    <dgm:pt modelId="{9B6F8AA0-23AA-4004-9A09-0987A817272B}" type="parTrans" cxnId="{6C948861-0B23-4401-A569-1A99CE1C356E}">
      <dgm:prSet/>
      <dgm:spPr/>
      <dgm:t>
        <a:bodyPr/>
        <a:lstStyle/>
        <a:p>
          <a:endParaRPr kumimoji="1" lang="ja-JP" altLang="en-US" sz="1000">
            <a:latin typeface="Meiryo UI" panose="020B0604030504040204" pitchFamily="50" charset="-128"/>
            <a:ea typeface="Meiryo UI" panose="020B0604030504040204" pitchFamily="50" charset="-128"/>
          </a:endParaRPr>
        </a:p>
      </dgm:t>
    </dgm:pt>
    <dgm:pt modelId="{F31D2A40-A1A7-4E7D-A81A-5E6E86AEC88E}" type="sibTrans" cxnId="{6C948861-0B23-4401-A569-1A99CE1C356E}">
      <dgm:prSet/>
      <dgm:spPr/>
      <dgm:t>
        <a:bodyPr/>
        <a:lstStyle/>
        <a:p>
          <a:endParaRPr kumimoji="1" lang="ja-JP" altLang="en-US" sz="1000">
            <a:latin typeface="Meiryo UI" panose="020B0604030504040204" pitchFamily="50" charset="-128"/>
            <a:ea typeface="Meiryo UI" panose="020B0604030504040204" pitchFamily="50" charset="-128"/>
          </a:endParaRPr>
        </a:p>
      </dgm:t>
    </dgm:pt>
    <dgm:pt modelId="{F8092582-BFFC-4BE9-9C35-8AFA9CBB41DD}" type="pres">
      <dgm:prSet presAssocID="{42FD1496-7EB4-4FF0-B9B3-B26ED63BFB65}" presName="Name0" presStyleCnt="0">
        <dgm:presLayoutVars>
          <dgm:dir/>
          <dgm:resizeHandles val="exact"/>
        </dgm:presLayoutVars>
      </dgm:prSet>
      <dgm:spPr/>
    </dgm:pt>
    <dgm:pt modelId="{1EB02C16-F727-41FD-AA2E-5CAF960C3054}" type="pres">
      <dgm:prSet presAssocID="{178EFC6B-BAC0-4EB4-8745-1B5A733B9ABD}" presName="parTxOnly" presStyleLbl="node1" presStyleIdx="0" presStyleCnt="3">
        <dgm:presLayoutVars>
          <dgm:bulletEnabled val="1"/>
        </dgm:presLayoutVars>
      </dgm:prSet>
      <dgm:spPr/>
    </dgm:pt>
    <dgm:pt modelId="{20E970FB-0501-479E-8499-2C5B0BDEF3C3}" type="pres">
      <dgm:prSet presAssocID="{C7F722D8-BCCC-4F0F-846F-381A74025179}" presName="parSpace" presStyleCnt="0"/>
      <dgm:spPr/>
    </dgm:pt>
    <dgm:pt modelId="{831C15E9-A552-4856-ACB4-2FA2EADC4C6F}" type="pres">
      <dgm:prSet presAssocID="{564B4320-F084-4741-97D3-370EFB618FDD}" presName="parTxOnly" presStyleLbl="node1" presStyleIdx="1" presStyleCnt="3">
        <dgm:presLayoutVars>
          <dgm:bulletEnabled val="1"/>
        </dgm:presLayoutVars>
      </dgm:prSet>
      <dgm:spPr/>
    </dgm:pt>
    <dgm:pt modelId="{553E1D0E-2907-4C56-A933-5AB80BFC54A9}" type="pres">
      <dgm:prSet presAssocID="{542E08D9-A7CA-4CE3-98EE-5CFFD487DBD0}" presName="parSpace" presStyleCnt="0"/>
      <dgm:spPr/>
    </dgm:pt>
    <dgm:pt modelId="{9106CAC0-71B0-45A1-BD0B-027AAE390DC7}" type="pres">
      <dgm:prSet presAssocID="{06B35D7D-FEC4-49BC-9FD0-5360EBE0FE6E}" presName="parTxOnly" presStyleLbl="node1" presStyleIdx="2" presStyleCnt="3">
        <dgm:presLayoutVars>
          <dgm:bulletEnabled val="1"/>
        </dgm:presLayoutVars>
      </dgm:prSet>
      <dgm:spPr/>
    </dgm:pt>
  </dgm:ptLst>
  <dgm:cxnLst>
    <dgm:cxn modelId="{05AE2C1D-B123-413D-8B5A-6C8651F26725}" type="presOf" srcId="{564B4320-F084-4741-97D3-370EFB618FDD}" destId="{831C15E9-A552-4856-ACB4-2FA2EADC4C6F}" srcOrd="0" destOrd="0" presId="urn:microsoft.com/office/officeart/2005/8/layout/hChevron3"/>
    <dgm:cxn modelId="{AA6A3822-5EC4-4C4A-982C-E7696EECDDE2}" type="presOf" srcId="{42FD1496-7EB4-4FF0-B9B3-B26ED63BFB65}" destId="{F8092582-BFFC-4BE9-9C35-8AFA9CBB41DD}" srcOrd="0" destOrd="0" presId="urn:microsoft.com/office/officeart/2005/8/layout/hChevron3"/>
    <dgm:cxn modelId="{414A4035-5316-46E3-8A14-E87108662D05}" srcId="{42FD1496-7EB4-4FF0-B9B3-B26ED63BFB65}" destId="{178EFC6B-BAC0-4EB4-8745-1B5A733B9ABD}" srcOrd="0" destOrd="0" parTransId="{436D0C68-F564-43CF-BAE9-D9B801053637}" sibTransId="{C7F722D8-BCCC-4F0F-846F-381A74025179}"/>
    <dgm:cxn modelId="{6C948861-0B23-4401-A569-1A99CE1C356E}" srcId="{42FD1496-7EB4-4FF0-B9B3-B26ED63BFB65}" destId="{06B35D7D-FEC4-49BC-9FD0-5360EBE0FE6E}" srcOrd="2" destOrd="0" parTransId="{9B6F8AA0-23AA-4004-9A09-0987A817272B}" sibTransId="{F31D2A40-A1A7-4E7D-A81A-5E6E86AEC88E}"/>
    <dgm:cxn modelId="{C6590FAA-5D62-4CB3-8CE7-FFD19D07D6B2}" srcId="{42FD1496-7EB4-4FF0-B9B3-B26ED63BFB65}" destId="{564B4320-F084-4741-97D3-370EFB618FDD}" srcOrd="1" destOrd="0" parTransId="{80347D53-ED83-45CB-8155-740302CE515B}" sibTransId="{542E08D9-A7CA-4CE3-98EE-5CFFD487DBD0}"/>
    <dgm:cxn modelId="{D86B36B8-DE02-4140-B215-129D212A2FF9}" type="presOf" srcId="{06B35D7D-FEC4-49BC-9FD0-5360EBE0FE6E}" destId="{9106CAC0-71B0-45A1-BD0B-027AAE390DC7}" srcOrd="0" destOrd="0" presId="urn:microsoft.com/office/officeart/2005/8/layout/hChevron3"/>
    <dgm:cxn modelId="{0CA51CDE-8373-4FB5-85BF-348F4BB0013B}" type="presOf" srcId="{178EFC6B-BAC0-4EB4-8745-1B5A733B9ABD}" destId="{1EB02C16-F727-41FD-AA2E-5CAF960C3054}" srcOrd="0" destOrd="0" presId="urn:microsoft.com/office/officeart/2005/8/layout/hChevron3"/>
    <dgm:cxn modelId="{C7FA1C10-BFC6-40E3-9CC2-9D50744489C1}" type="presParOf" srcId="{F8092582-BFFC-4BE9-9C35-8AFA9CBB41DD}" destId="{1EB02C16-F727-41FD-AA2E-5CAF960C3054}" srcOrd="0" destOrd="0" presId="urn:microsoft.com/office/officeart/2005/8/layout/hChevron3"/>
    <dgm:cxn modelId="{25336ABB-25AC-4922-AEF1-3C2F11B3574C}" type="presParOf" srcId="{F8092582-BFFC-4BE9-9C35-8AFA9CBB41DD}" destId="{20E970FB-0501-479E-8499-2C5B0BDEF3C3}" srcOrd="1" destOrd="0" presId="urn:microsoft.com/office/officeart/2005/8/layout/hChevron3"/>
    <dgm:cxn modelId="{C35FF339-00D0-4551-A4E7-35DA4E493D98}" type="presParOf" srcId="{F8092582-BFFC-4BE9-9C35-8AFA9CBB41DD}" destId="{831C15E9-A552-4856-ACB4-2FA2EADC4C6F}" srcOrd="2" destOrd="0" presId="urn:microsoft.com/office/officeart/2005/8/layout/hChevron3"/>
    <dgm:cxn modelId="{98120084-8F82-4F0F-A2F3-DAC07AA77B9A}" type="presParOf" srcId="{F8092582-BFFC-4BE9-9C35-8AFA9CBB41DD}" destId="{553E1D0E-2907-4C56-A933-5AB80BFC54A9}" srcOrd="3" destOrd="0" presId="urn:microsoft.com/office/officeart/2005/8/layout/hChevron3"/>
    <dgm:cxn modelId="{90CB996C-9990-4038-9D7D-8E52BEC88BDC}" type="presParOf" srcId="{F8092582-BFFC-4BE9-9C35-8AFA9CBB41DD}" destId="{9106CAC0-71B0-45A1-BD0B-027AAE390DC7}"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02C16-F727-41FD-AA2E-5CAF960C3054}">
      <dsp:nvSpPr>
        <dsp:cNvPr id="0" name=""/>
        <dsp:cNvSpPr/>
      </dsp:nvSpPr>
      <dsp:spPr>
        <a:xfrm>
          <a:off x="1651" y="0"/>
          <a:ext cx="1444034" cy="42907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kumimoji="1" lang="en-US" altLang="ja-JP" sz="1000" kern="1200" dirty="0">
              <a:latin typeface="Meiryo UI" panose="020B0604030504040204" pitchFamily="50" charset="-128"/>
              <a:ea typeface="Meiryo UI" panose="020B0604030504040204" pitchFamily="50" charset="-128"/>
            </a:rPr>
            <a:t>5</a:t>
          </a:r>
          <a:r>
            <a:rPr kumimoji="1" lang="ja-JP" altLang="en-US" sz="1000" kern="1200" dirty="0">
              <a:latin typeface="Meiryo UI" panose="020B0604030504040204" pitchFamily="50" charset="-128"/>
              <a:ea typeface="Meiryo UI" panose="020B0604030504040204" pitchFamily="50" charset="-128"/>
            </a:rPr>
            <a:t>月～</a:t>
          </a:r>
          <a:r>
            <a:rPr kumimoji="1" lang="en-US" altLang="ja-JP" sz="1000" kern="1200" dirty="0">
              <a:latin typeface="Meiryo UI" panose="020B0604030504040204" pitchFamily="50" charset="-128"/>
              <a:ea typeface="Meiryo UI" panose="020B0604030504040204" pitchFamily="50" charset="-128"/>
            </a:rPr>
            <a:t>6</a:t>
          </a:r>
          <a:r>
            <a:rPr kumimoji="1" lang="ja-JP" altLang="en-US" sz="1000" kern="1200" dirty="0">
              <a:latin typeface="Meiryo UI" panose="020B0604030504040204" pitchFamily="50" charset="-128"/>
              <a:ea typeface="Meiryo UI" panose="020B0604030504040204" pitchFamily="50" charset="-128"/>
            </a:rPr>
            <a:t>月</a:t>
          </a:r>
        </a:p>
      </dsp:txBody>
      <dsp:txXfrm>
        <a:off x="1651" y="0"/>
        <a:ext cx="1336766" cy="429074"/>
      </dsp:txXfrm>
    </dsp:sp>
    <dsp:sp modelId="{831C15E9-A552-4856-ACB4-2FA2EADC4C6F}">
      <dsp:nvSpPr>
        <dsp:cNvPr id="0" name=""/>
        <dsp:cNvSpPr/>
      </dsp:nvSpPr>
      <dsp:spPr>
        <a:xfrm>
          <a:off x="1156878" y="0"/>
          <a:ext cx="1444034" cy="429074"/>
        </a:xfrm>
        <a:prstGeom prst="chevron">
          <a:avLst/>
        </a:prstGeom>
        <a:solidFill>
          <a:schemeClr val="accent2">
            <a:hueOff val="419388"/>
            <a:satOff val="-3962"/>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kumimoji="1" lang="en-US" altLang="ja-JP" sz="1000" kern="1200" dirty="0">
              <a:latin typeface="Meiryo UI" panose="020B0604030504040204" pitchFamily="50" charset="-128"/>
              <a:ea typeface="Meiryo UI" panose="020B0604030504040204" pitchFamily="50" charset="-128"/>
            </a:rPr>
            <a:t>7</a:t>
          </a:r>
          <a:r>
            <a:rPr kumimoji="1" lang="ja-JP" altLang="en-US" sz="1000" kern="1200" dirty="0">
              <a:latin typeface="Meiryo UI" panose="020B0604030504040204" pitchFamily="50" charset="-128"/>
              <a:ea typeface="Meiryo UI" panose="020B0604030504040204" pitchFamily="50" charset="-128"/>
            </a:rPr>
            <a:t>月～</a:t>
          </a:r>
          <a:r>
            <a:rPr kumimoji="1" lang="en-US" altLang="ja-JP" sz="1000" kern="1200" dirty="0">
              <a:latin typeface="Meiryo UI" panose="020B0604030504040204" pitchFamily="50" charset="-128"/>
              <a:ea typeface="Meiryo UI" panose="020B0604030504040204" pitchFamily="50" charset="-128"/>
            </a:rPr>
            <a:t>9</a:t>
          </a:r>
          <a:r>
            <a:rPr kumimoji="1" lang="ja-JP" altLang="en-US" sz="1000" kern="1200" dirty="0">
              <a:latin typeface="Meiryo UI" panose="020B0604030504040204" pitchFamily="50" charset="-128"/>
              <a:ea typeface="Meiryo UI" panose="020B0604030504040204" pitchFamily="50" charset="-128"/>
            </a:rPr>
            <a:t>月</a:t>
          </a:r>
        </a:p>
      </dsp:txBody>
      <dsp:txXfrm>
        <a:off x="1371415" y="0"/>
        <a:ext cx="1014960" cy="429074"/>
      </dsp:txXfrm>
    </dsp:sp>
    <dsp:sp modelId="{9106CAC0-71B0-45A1-BD0B-027AAE390DC7}">
      <dsp:nvSpPr>
        <dsp:cNvPr id="0" name=""/>
        <dsp:cNvSpPr/>
      </dsp:nvSpPr>
      <dsp:spPr>
        <a:xfrm>
          <a:off x="2312106" y="0"/>
          <a:ext cx="1444034" cy="429074"/>
        </a:xfrm>
        <a:prstGeom prst="chevron">
          <a:avLst/>
        </a:prstGeom>
        <a:solidFill>
          <a:schemeClr val="accent2">
            <a:hueOff val="838775"/>
            <a:satOff val="-7923"/>
            <a:lumOff val="-8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kumimoji="1" lang="en-US" altLang="ja-JP" sz="1000" kern="1200" dirty="0">
              <a:latin typeface="Meiryo UI" panose="020B0604030504040204" pitchFamily="50" charset="-128"/>
              <a:ea typeface="Meiryo UI" panose="020B0604030504040204" pitchFamily="50" charset="-128"/>
            </a:rPr>
            <a:t>10</a:t>
          </a:r>
          <a:r>
            <a:rPr kumimoji="1" lang="ja-JP" altLang="en-US" sz="1000" kern="1200" dirty="0">
              <a:latin typeface="Meiryo UI" panose="020B0604030504040204" pitchFamily="50" charset="-128"/>
              <a:ea typeface="Meiryo UI" panose="020B0604030504040204" pitchFamily="50" charset="-128"/>
            </a:rPr>
            <a:t>月以降</a:t>
          </a:r>
        </a:p>
      </dsp:txBody>
      <dsp:txXfrm>
        <a:off x="2526643" y="0"/>
        <a:ext cx="1014960" cy="42907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7B14612-3C4C-424C-9AD5-09689BDD1394}"/>
              </a:ext>
            </a:extLst>
          </p:cNvPr>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FC95B2CB-42E7-4757-B04B-8898AC2AE940}"/>
              </a:ext>
            </a:extLst>
          </p:cNvPr>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9041CF1D-D0E5-4B5D-B34D-573F3634C5E3}" type="datetimeFigureOut">
              <a:rPr kumimoji="1" lang="ja-JP" altLang="en-US" smtClean="0"/>
              <a:t>2025/9/22</a:t>
            </a:fld>
            <a:endParaRPr kumimoji="1" lang="ja-JP" altLang="en-US"/>
          </a:p>
        </p:txBody>
      </p:sp>
      <p:sp>
        <p:nvSpPr>
          <p:cNvPr id="4" name="フッター プレースホルダー 3">
            <a:extLst>
              <a:ext uri="{FF2B5EF4-FFF2-40B4-BE49-F238E27FC236}">
                <a16:creationId xmlns:a16="http://schemas.microsoft.com/office/drawing/2014/main" id="{9E4AB66F-A3EF-4A38-A57D-8359F906D859}"/>
              </a:ext>
            </a:extLst>
          </p:cNvPr>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562217F7-F739-4397-A60F-EA91B6211236}"/>
              </a:ext>
            </a:extLst>
          </p:cNvPr>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B74CCC9B-F66D-4733-8F34-D12234EACAAE}" type="slidenum">
              <a:rPr kumimoji="1" lang="ja-JP" altLang="en-US" smtClean="0"/>
              <a:t>‹#›</a:t>
            </a:fld>
            <a:endParaRPr kumimoji="1" lang="ja-JP" altLang="en-US"/>
          </a:p>
        </p:txBody>
      </p:sp>
    </p:spTree>
    <p:extLst>
      <p:ext uri="{BB962C8B-B14F-4D97-AF65-F5344CB8AC3E}">
        <p14:creationId xmlns:p14="http://schemas.microsoft.com/office/powerpoint/2010/main" val="133491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977" cy="513789"/>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48" tIns="47724" rIns="95448" bIns="47724" rtlCol="0"/>
          <a:lstStyle>
            <a:lvl1pPr algn="r">
              <a:defRPr sz="1300"/>
            </a:lvl1pPr>
          </a:lstStyle>
          <a:p>
            <a:fld id="{741DB5D8-2061-40D7-8FE0-A20F9902CA25}" type="datetimeFigureOut">
              <a:rPr kumimoji="1" lang="ja-JP" altLang="en-US" smtClean="0"/>
              <a:t>2025/9/22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430" y="4925459"/>
            <a:ext cx="5680444" cy="4029621"/>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0825"/>
            <a:ext cx="3076977" cy="513789"/>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5"/>
            <a:ext cx="3076976" cy="513789"/>
          </a:xfrm>
          <a:prstGeom prst="rect">
            <a:avLst/>
          </a:prstGeom>
        </p:spPr>
        <p:txBody>
          <a:bodyPr vert="horz" lIns="95448" tIns="47724" rIns="95448" bIns="47724" rtlCol="0" anchor="b"/>
          <a:lstStyle>
            <a:lvl1pPr algn="r">
              <a:defRPr sz="1300"/>
            </a:lvl1pPr>
          </a:lstStyle>
          <a:p>
            <a:fld id="{307594F1-74AA-44E4-B8AA-599225471AC7}" type="slidenum">
              <a:rPr kumimoji="1" lang="ja-JP" altLang="en-US" smtClean="0"/>
              <a:t>‹#›</a:t>
            </a:fld>
            <a:endParaRPr kumimoji="1" lang="ja-JP" altLang="en-US"/>
          </a:p>
        </p:txBody>
      </p:sp>
    </p:spTree>
    <p:extLst>
      <p:ext uri="{BB962C8B-B14F-4D97-AF65-F5344CB8AC3E}">
        <p14:creationId xmlns:p14="http://schemas.microsoft.com/office/powerpoint/2010/main" val="37599117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「最終」を「理想・あるべき姿」とするのはいかがでしょうか。</a:t>
            </a:r>
            <a:endParaRPr kumimoji="1" lang="en-US" altLang="ja-JP" dirty="0"/>
          </a:p>
          <a:p>
            <a:r>
              <a:rPr kumimoji="1" lang="ja-JP" altLang="en-US" dirty="0"/>
              <a:t>そのうえで、目標には各年度の目標を記載してもらう（単年で完結の場合もある。）</a:t>
            </a:r>
          </a:p>
        </p:txBody>
      </p:sp>
      <p:sp>
        <p:nvSpPr>
          <p:cNvPr id="4" name="スライド番号プレースホルダー 3"/>
          <p:cNvSpPr>
            <a:spLocks noGrp="1"/>
          </p:cNvSpPr>
          <p:nvPr>
            <p:ph type="sldNum" sz="quarter" idx="5"/>
          </p:nvPr>
        </p:nvSpPr>
        <p:spPr/>
        <p:txBody>
          <a:bodyPr/>
          <a:lstStyle/>
          <a:p>
            <a:fld id="{307594F1-74AA-44E4-B8AA-599225471AC7}" type="slidenum">
              <a:rPr kumimoji="1" lang="ja-JP" altLang="en-US" smtClean="0"/>
              <a:t>2</a:t>
            </a:fld>
            <a:endParaRPr kumimoji="1" lang="ja-JP" altLang="en-US"/>
          </a:p>
        </p:txBody>
      </p:sp>
    </p:spTree>
    <p:extLst>
      <p:ext uri="{BB962C8B-B14F-4D97-AF65-F5344CB8AC3E}">
        <p14:creationId xmlns:p14="http://schemas.microsoft.com/office/powerpoint/2010/main" val="2782083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サブタイトル 2">
            <a:extLst>
              <a:ext uri="{FF2B5EF4-FFF2-40B4-BE49-F238E27FC236}">
                <a16:creationId xmlns:a16="http://schemas.microsoft.com/office/drawing/2014/main" id="{2038C654-65CC-4859-87BC-974213723A1B}"/>
              </a:ext>
            </a:extLst>
          </p:cNvPr>
          <p:cNvSpPr txBox="1">
            <a:spLocks/>
          </p:cNvSpPr>
          <p:nvPr userDrawn="1"/>
        </p:nvSpPr>
        <p:spPr>
          <a:xfrm>
            <a:off x="2184681" y="6367303"/>
            <a:ext cx="4666880" cy="360000"/>
          </a:xfrm>
          <a:prstGeom prst="rect">
            <a:avLst/>
          </a:prstGeom>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altLang="ja-JP" sz="1100" kern="0" dirty="0">
                <a:solidFill>
                  <a:schemeClr val="bg1">
                    <a:lumMod val="50000"/>
                  </a:schemeClr>
                </a:solidFill>
                <a:latin typeface="Garamond"/>
                <a:cs typeface="Garamond"/>
              </a:rPr>
              <a:t>Copyright(c) CHUKYO UNIVERSITY All Rights Reserved.</a:t>
            </a:r>
          </a:p>
        </p:txBody>
      </p:sp>
      <p:sp>
        <p:nvSpPr>
          <p:cNvPr id="8" name="正方形/長方形 7">
            <a:extLst>
              <a:ext uri="{FF2B5EF4-FFF2-40B4-BE49-F238E27FC236}">
                <a16:creationId xmlns:a16="http://schemas.microsoft.com/office/drawing/2014/main" id="{828212D4-FCA4-48F4-B1FA-2B63DFA64E36}"/>
              </a:ext>
            </a:extLst>
          </p:cNvPr>
          <p:cNvSpPr/>
          <p:nvPr userDrawn="1"/>
        </p:nvSpPr>
        <p:spPr>
          <a:xfrm>
            <a:off x="0" y="5341806"/>
            <a:ext cx="9144000" cy="52602"/>
          </a:xfrm>
          <a:prstGeom prst="rect">
            <a:avLst/>
          </a:prstGeom>
          <a:solidFill>
            <a:srgbClr val="E00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 name="正方形/長方形 8">
            <a:extLst>
              <a:ext uri="{FF2B5EF4-FFF2-40B4-BE49-F238E27FC236}">
                <a16:creationId xmlns:a16="http://schemas.microsoft.com/office/drawing/2014/main" id="{6742D3F2-569F-4090-B660-D329B02E0C6A}"/>
              </a:ext>
            </a:extLst>
          </p:cNvPr>
          <p:cNvSpPr/>
          <p:nvPr userDrawn="1"/>
        </p:nvSpPr>
        <p:spPr>
          <a:xfrm>
            <a:off x="0" y="5462221"/>
            <a:ext cx="9144000" cy="52602"/>
          </a:xfrm>
          <a:prstGeom prst="rect">
            <a:avLst/>
          </a:prstGeom>
          <a:solidFill>
            <a:srgbClr val="005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0" name="図 9" descr="chukyo-univ-jpn&amp;englogo for ppt.ai">
            <a:extLst>
              <a:ext uri="{FF2B5EF4-FFF2-40B4-BE49-F238E27FC236}">
                <a16:creationId xmlns:a16="http://schemas.microsoft.com/office/drawing/2014/main" id="{BD1E3EBD-7729-4D2B-97C6-C9E5E9AB7F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283" t="31768" r="38748" b="57734"/>
          <a:stretch/>
        </p:blipFill>
        <p:spPr>
          <a:xfrm>
            <a:off x="3567545" y="5618770"/>
            <a:ext cx="2008910" cy="661939"/>
          </a:xfrm>
          <a:prstGeom prst="rect">
            <a:avLst/>
          </a:prstGeom>
        </p:spPr>
      </p:pic>
      <p:sp>
        <p:nvSpPr>
          <p:cNvPr id="6" name="Slide Number Placeholder 5">
            <a:extLst>
              <a:ext uri="{FF2B5EF4-FFF2-40B4-BE49-F238E27FC236}">
                <a16:creationId xmlns:a16="http://schemas.microsoft.com/office/drawing/2014/main" id="{F581790E-E31C-419B-AFDF-E43CA2881466}"/>
              </a:ext>
            </a:extLst>
          </p:cNvPr>
          <p:cNvSpPr>
            <a:spLocks noGrp="1"/>
          </p:cNvSpPr>
          <p:nvPr>
            <p:ph type="sldNum" sz="quarter" idx="12"/>
          </p:nvPr>
        </p:nvSpPr>
        <p:spPr>
          <a:xfrm>
            <a:off x="6923777" y="3175"/>
            <a:ext cx="2057400" cy="365125"/>
          </a:xfrm>
        </p:spPr>
        <p:txBody>
          <a:bodyPr/>
          <a:lstStyle>
            <a:lvl1pPr>
              <a:defRPr>
                <a:solidFill>
                  <a:schemeClr val="tx1"/>
                </a:solidFill>
              </a:defRPr>
            </a:lvl1pPr>
          </a:lstStyle>
          <a:p>
            <a:fld id="{4D95D620-9678-4C51-92F5-DF15FB2A8D9C}" type="slidenum">
              <a:rPr kumimoji="1" lang="ja-JP" altLang="en-US" smtClean="0"/>
              <a:pPr/>
              <a:t>‹#›</a:t>
            </a:fld>
            <a:endParaRPr kumimoji="1" lang="ja-JP" altLang="en-US" dirty="0"/>
          </a:p>
        </p:txBody>
      </p:sp>
    </p:spTree>
    <p:extLst>
      <p:ext uri="{BB962C8B-B14F-4D97-AF65-F5344CB8AC3E}">
        <p14:creationId xmlns:p14="http://schemas.microsoft.com/office/powerpoint/2010/main" val="8515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0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D95D620-9678-4C51-92F5-DF15FB2A8D9C}" type="slidenum">
              <a:rPr kumimoji="1" lang="ja-JP" altLang="en-US" smtClean="0"/>
              <a:pPr/>
              <a:t>‹#›</a:t>
            </a:fld>
            <a:endParaRPr kumimoji="1" lang="ja-JP" altLang="en-US"/>
          </a:p>
        </p:txBody>
      </p:sp>
    </p:spTree>
    <p:extLst>
      <p:ext uri="{BB962C8B-B14F-4D97-AF65-F5344CB8AC3E}">
        <p14:creationId xmlns:p14="http://schemas.microsoft.com/office/powerpoint/2010/main" val="377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accent6">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4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128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23777" y="3175"/>
            <a:ext cx="2057400" cy="365125"/>
          </a:xfrm>
          <a:prstGeom prst="rect">
            <a:avLst/>
          </a:prstGeom>
        </p:spPr>
        <p:txBody>
          <a:bodyPr vert="horz" lIns="91440" tIns="45720" rIns="91440" bIns="45720" rtlCol="0" anchor="ctr"/>
          <a:lstStyle>
            <a:lvl1pPr algn="r">
              <a:defRPr sz="1200">
                <a:solidFill>
                  <a:schemeClr val="tx1"/>
                </a:solidFill>
                <a:latin typeface="BIZ UDPゴシック" panose="020B0400000000000000" pitchFamily="50" charset="-128"/>
                <a:ea typeface="BIZ UDPゴシック" panose="020B0400000000000000" pitchFamily="50" charset="-128"/>
              </a:defRPr>
            </a:lvl1pPr>
          </a:lstStyle>
          <a:p>
            <a:fld id="{4D95D620-9678-4C51-92F5-DF15FB2A8D9C}" type="slidenum">
              <a:rPr kumimoji="1" lang="ja-JP" altLang="en-US" smtClean="0"/>
              <a:pPr/>
              <a:t>‹#›</a:t>
            </a:fld>
            <a:endParaRPr kumimoji="1" lang="ja-JP" altLang="en-US"/>
          </a:p>
        </p:txBody>
      </p:sp>
    </p:spTree>
    <p:extLst>
      <p:ext uri="{BB962C8B-B14F-4D97-AF65-F5344CB8AC3E}">
        <p14:creationId xmlns:p14="http://schemas.microsoft.com/office/powerpoint/2010/main" val="3260458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7"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1494C9-B911-6B75-86EB-6EA724BADCF9}"/>
              </a:ext>
            </a:extLst>
          </p:cNvPr>
          <p:cNvSpPr txBox="1"/>
          <p:nvPr/>
        </p:nvSpPr>
        <p:spPr>
          <a:xfrm>
            <a:off x="0" y="0"/>
            <a:ext cx="9144000" cy="307777"/>
          </a:xfrm>
          <a:prstGeom prst="rect">
            <a:avLst/>
          </a:prstGeom>
          <a:noFill/>
        </p:spPr>
        <p:txBody>
          <a:bodyPr wrap="square">
            <a:spAutoFit/>
          </a:bodyPr>
          <a:lstStyle/>
          <a:p>
            <a:pPr algn="ctr"/>
            <a:r>
              <a:rPr kumimoji="1" lang="en-US" altLang="ja-JP" sz="1400" b="1">
                <a:solidFill>
                  <a:schemeClr val="tx1">
                    <a:lumMod val="75000"/>
                    <a:lumOff val="25000"/>
                  </a:schemeClr>
                </a:solidFill>
                <a:latin typeface="BIZ UDPゴシック" panose="020B0400000000000000" pitchFamily="50" charset="-128"/>
                <a:ea typeface="BIZ UDPゴシック" panose="020B0400000000000000" pitchFamily="50" charset="-128"/>
              </a:rPr>
              <a:t>2026</a:t>
            </a:r>
            <a:r>
              <a:rPr kumimoji="1" lang="ja-JP" altLang="en-US" sz="1400" b="1">
                <a:solidFill>
                  <a:schemeClr val="tx1">
                    <a:lumMod val="75000"/>
                    <a:lumOff val="25000"/>
                  </a:schemeClr>
                </a:solidFill>
                <a:latin typeface="BIZ UDPゴシック" panose="020B0400000000000000" pitchFamily="50" charset="-128"/>
                <a:ea typeface="BIZ UDPゴシック" panose="020B0400000000000000" pitchFamily="50" charset="-128"/>
              </a:rPr>
              <a:t>年度中</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京チャレンジ企画提案書（１枚以内）</a:t>
            </a:r>
          </a:p>
        </p:txBody>
      </p:sp>
      <p:graphicFrame>
        <p:nvGraphicFramePr>
          <p:cNvPr id="3" name="表 2">
            <a:extLst>
              <a:ext uri="{FF2B5EF4-FFF2-40B4-BE49-F238E27FC236}">
                <a16:creationId xmlns:a16="http://schemas.microsoft.com/office/drawing/2014/main" id="{05201CE6-4A7D-C2F7-E05D-6DAEDDC93E08}"/>
              </a:ext>
            </a:extLst>
          </p:cNvPr>
          <p:cNvGraphicFramePr>
            <a:graphicFrameLocks noGrp="1"/>
          </p:cNvGraphicFramePr>
          <p:nvPr>
            <p:extLst>
              <p:ext uri="{D42A27DB-BD31-4B8C-83A1-F6EECF244321}">
                <p14:modId xmlns:p14="http://schemas.microsoft.com/office/powerpoint/2010/main" val="321584170"/>
              </p:ext>
            </p:extLst>
          </p:nvPr>
        </p:nvGraphicFramePr>
        <p:xfrm>
          <a:off x="160020" y="307777"/>
          <a:ext cx="8869680" cy="331470"/>
        </p:xfrm>
        <a:graphic>
          <a:graphicData uri="http://schemas.openxmlformats.org/drawingml/2006/table">
            <a:tbl>
              <a:tblPr firstRow="1" bandRow="1">
                <a:tableStyleId>{616DA210-FB5B-4158-B5E0-FEB733F419BA}</a:tableStyleId>
              </a:tblPr>
              <a:tblGrid>
                <a:gridCol w="1235451">
                  <a:extLst>
                    <a:ext uri="{9D8B030D-6E8A-4147-A177-3AD203B41FA5}">
                      <a16:colId xmlns:a16="http://schemas.microsoft.com/office/drawing/2014/main" val="3146323393"/>
                    </a:ext>
                  </a:extLst>
                </a:gridCol>
                <a:gridCol w="7634229">
                  <a:extLst>
                    <a:ext uri="{9D8B030D-6E8A-4147-A177-3AD203B41FA5}">
                      <a16:colId xmlns:a16="http://schemas.microsoft.com/office/drawing/2014/main" val="3406650006"/>
                    </a:ext>
                  </a:extLst>
                </a:gridCol>
              </a:tblGrid>
              <a:tr h="331470">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プロジェクト名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727927"/>
                  </a:ext>
                </a:extLst>
              </a:tr>
            </a:tbl>
          </a:graphicData>
        </a:graphic>
      </p:graphicFrame>
      <p:sp>
        <p:nvSpPr>
          <p:cNvPr id="2" name="四角形: 角を丸くする 1">
            <a:extLst>
              <a:ext uri="{FF2B5EF4-FFF2-40B4-BE49-F238E27FC236}">
                <a16:creationId xmlns:a16="http://schemas.microsoft.com/office/drawing/2014/main" id="{03523B23-FCBE-387A-EE22-B277D7DD744F}"/>
              </a:ext>
            </a:extLst>
          </p:cNvPr>
          <p:cNvSpPr/>
          <p:nvPr/>
        </p:nvSpPr>
        <p:spPr>
          <a:xfrm>
            <a:off x="597214" y="2725088"/>
            <a:ext cx="8159261" cy="1046647"/>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・記載方法は自由で、写真やイラスト等の掲載も可能です。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・１枚で企画全体が分かるよう工夫して記入してください。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・誰（何）に対してどのような取り組みなのか分かりやすく表現してください。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833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2951C8-59CD-E780-9B12-7F6F3BB8B1D9}"/>
              </a:ext>
            </a:extLst>
          </p:cNvPr>
          <p:cNvSpPr txBox="1"/>
          <p:nvPr/>
        </p:nvSpPr>
        <p:spPr>
          <a:xfrm>
            <a:off x="0" y="0"/>
            <a:ext cx="9144000" cy="307777"/>
          </a:xfrm>
          <a:prstGeom prst="rect">
            <a:avLst/>
          </a:prstGeom>
          <a:noFill/>
        </p:spPr>
        <p:txBody>
          <a:bodyPr wrap="square">
            <a:spAutoFit/>
          </a:bodyPr>
          <a:lstStyle/>
          <a:p>
            <a:pPr algn="ct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記入例</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】2026</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年度中京チャレンジ企画提案書（１枚以内）</a:t>
            </a:r>
          </a:p>
        </p:txBody>
      </p:sp>
      <p:graphicFrame>
        <p:nvGraphicFramePr>
          <p:cNvPr id="5" name="表 4">
            <a:extLst>
              <a:ext uri="{FF2B5EF4-FFF2-40B4-BE49-F238E27FC236}">
                <a16:creationId xmlns:a16="http://schemas.microsoft.com/office/drawing/2014/main" id="{5FCD19F3-2FAC-D917-C20D-4C6E22B8937F}"/>
              </a:ext>
            </a:extLst>
          </p:cNvPr>
          <p:cNvGraphicFramePr>
            <a:graphicFrameLocks noGrp="1"/>
          </p:cNvGraphicFramePr>
          <p:nvPr/>
        </p:nvGraphicFramePr>
        <p:xfrm>
          <a:off x="160020" y="307777"/>
          <a:ext cx="8869680" cy="331470"/>
        </p:xfrm>
        <a:graphic>
          <a:graphicData uri="http://schemas.openxmlformats.org/drawingml/2006/table">
            <a:tbl>
              <a:tblPr firstRow="1" bandRow="1">
                <a:tableStyleId>{616DA210-FB5B-4158-B5E0-FEB733F419BA}</a:tableStyleId>
              </a:tblPr>
              <a:tblGrid>
                <a:gridCol w="1235451">
                  <a:extLst>
                    <a:ext uri="{9D8B030D-6E8A-4147-A177-3AD203B41FA5}">
                      <a16:colId xmlns:a16="http://schemas.microsoft.com/office/drawing/2014/main" val="3146323393"/>
                    </a:ext>
                  </a:extLst>
                </a:gridCol>
                <a:gridCol w="7634229">
                  <a:extLst>
                    <a:ext uri="{9D8B030D-6E8A-4147-A177-3AD203B41FA5}">
                      <a16:colId xmlns:a16="http://schemas.microsoft.com/office/drawing/2014/main" val="3406650006"/>
                    </a:ext>
                  </a:extLst>
                </a:gridCol>
              </a:tblGrid>
              <a:tr h="331470">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プロジェクト名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100" b="0" dirty="0">
                          <a:latin typeface="BIZ UDPゴシック" panose="020B0400000000000000" pitchFamily="50" charset="-128"/>
                          <a:ea typeface="BIZ UDPゴシック" panose="020B0400000000000000" pitchFamily="50" charset="-128"/>
                        </a:rPr>
                        <a:t>大学と地域の架け橋プロジェクト　</a:t>
                      </a:r>
                      <a:r>
                        <a:rPr kumimoji="1" lang="en-US" altLang="ja-JP" sz="1100" b="0" dirty="0">
                          <a:latin typeface="BIZ UDPゴシック" panose="020B0400000000000000" pitchFamily="50" charset="-128"/>
                          <a:ea typeface="BIZ UDPゴシック" panose="020B0400000000000000" pitchFamily="50" charset="-128"/>
                        </a:rPr>
                        <a:t>‐</a:t>
                      </a:r>
                      <a:r>
                        <a:rPr kumimoji="1" lang="ja-JP" altLang="en-US" sz="1100" b="0" dirty="0">
                          <a:latin typeface="BIZ UDPゴシック" panose="020B0400000000000000" pitchFamily="50" charset="-128"/>
                          <a:ea typeface="BIZ UDPゴシック" panose="020B0400000000000000" pitchFamily="50" charset="-128"/>
                        </a:rPr>
                        <a:t>大学生と地域住民の居場所づくり</a:t>
                      </a:r>
                      <a:r>
                        <a:rPr kumimoji="1" lang="en-US" altLang="ja-JP" sz="1100" b="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727927"/>
                  </a:ext>
                </a:extLst>
              </a:tr>
            </a:tbl>
          </a:graphicData>
        </a:graphic>
      </p:graphicFrame>
      <p:sp>
        <p:nvSpPr>
          <p:cNvPr id="3" name="正方形/長方形 2">
            <a:extLst>
              <a:ext uri="{FF2B5EF4-FFF2-40B4-BE49-F238E27FC236}">
                <a16:creationId xmlns:a16="http://schemas.microsoft.com/office/drawing/2014/main" id="{D0CFC05C-8063-03AB-0576-86062D0FAC3C}"/>
              </a:ext>
            </a:extLst>
          </p:cNvPr>
          <p:cNvSpPr/>
          <p:nvPr/>
        </p:nvSpPr>
        <p:spPr>
          <a:xfrm>
            <a:off x="161186" y="775914"/>
            <a:ext cx="8868514" cy="4572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大学と地域の架け橋プロジェクト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大学生と地域住民の居場所づくり</a:t>
            </a:r>
            <a:r>
              <a:rPr kumimoji="1" lang="en-US" altLang="ja-JP" b="1" dirty="0">
                <a:latin typeface="Meiryo UI" panose="020B0604030504040204" pitchFamily="50" charset="-128"/>
                <a:ea typeface="Meiryo UI" panose="020B0604030504040204" pitchFamily="50" charset="-128"/>
              </a:rPr>
              <a:t>‐</a:t>
            </a:r>
          </a:p>
        </p:txBody>
      </p:sp>
      <p:sp>
        <p:nvSpPr>
          <p:cNvPr id="4" name="正方形/長方形 3">
            <a:extLst>
              <a:ext uri="{FF2B5EF4-FFF2-40B4-BE49-F238E27FC236}">
                <a16:creationId xmlns:a16="http://schemas.microsoft.com/office/drawing/2014/main" id="{2560420F-E31C-9871-C076-62A9D0BC577E}"/>
              </a:ext>
            </a:extLst>
          </p:cNvPr>
          <p:cNvSpPr/>
          <p:nvPr/>
        </p:nvSpPr>
        <p:spPr>
          <a:xfrm>
            <a:off x="161186" y="1233114"/>
            <a:ext cx="8868514" cy="4572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プロジェクトで何を行うか・・・大学生と地域の人たちが繋がる場所</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こりんカフェ</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を運営し、地域と学生双方の課題解決を図る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pSp>
        <p:nvGrpSpPr>
          <p:cNvPr id="1036" name="グループ化 1035">
            <a:extLst>
              <a:ext uri="{FF2B5EF4-FFF2-40B4-BE49-F238E27FC236}">
                <a16:creationId xmlns:a16="http://schemas.microsoft.com/office/drawing/2014/main" id="{47B0BB8C-8C58-0036-04A8-A0389654BA02}"/>
              </a:ext>
            </a:extLst>
          </p:cNvPr>
          <p:cNvGrpSpPr/>
          <p:nvPr/>
        </p:nvGrpSpPr>
        <p:grpSpPr>
          <a:xfrm>
            <a:off x="489582" y="2360500"/>
            <a:ext cx="770999" cy="671875"/>
            <a:chOff x="296471" y="2325014"/>
            <a:chExt cx="770999" cy="671875"/>
          </a:xfrm>
        </p:grpSpPr>
        <p:sp>
          <p:nvSpPr>
            <p:cNvPr id="54" name="テキスト ボックス 53">
              <a:extLst>
                <a:ext uri="{FF2B5EF4-FFF2-40B4-BE49-F238E27FC236}">
                  <a16:creationId xmlns:a16="http://schemas.microsoft.com/office/drawing/2014/main" id="{717562D7-41B8-8CD0-7A69-688170B8267F}"/>
                </a:ext>
              </a:extLst>
            </p:cNvPr>
            <p:cNvSpPr txBox="1"/>
            <p:nvPr/>
          </p:nvSpPr>
          <p:spPr>
            <a:xfrm>
              <a:off x="296471" y="2766057"/>
              <a:ext cx="770999"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学生</a:t>
              </a:r>
            </a:p>
          </p:txBody>
        </p:sp>
        <p:pic>
          <p:nvPicPr>
            <p:cNvPr id="56" name="Picture 2" descr="挿絵, らくがき が含まれている画像&#10;&#10;自動的に生成された説明">
              <a:extLst>
                <a:ext uri="{FF2B5EF4-FFF2-40B4-BE49-F238E27FC236}">
                  <a16:creationId xmlns:a16="http://schemas.microsoft.com/office/drawing/2014/main" id="{03C061CB-A0C3-508D-F94A-E88713E92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43" y="2325014"/>
              <a:ext cx="765927" cy="441043"/>
            </a:xfrm>
            <a:prstGeom prst="rect">
              <a:avLst/>
            </a:prstGeom>
            <a:noFill/>
            <a:extLst>
              <a:ext uri="{909E8E84-426E-40DD-AFC4-6F175D3DCCD1}">
                <a14:hiddenFill xmlns:a14="http://schemas.microsoft.com/office/drawing/2010/main">
                  <a:solidFill>
                    <a:srgbClr val="FFFFFF"/>
                  </a:solidFill>
                </a14:hiddenFill>
              </a:ext>
            </a:extLst>
          </p:spPr>
        </p:pic>
      </p:grpSp>
      <p:sp>
        <p:nvSpPr>
          <p:cNvPr id="1024" name="四角形: 角を丸くする 1023">
            <a:extLst>
              <a:ext uri="{FF2B5EF4-FFF2-40B4-BE49-F238E27FC236}">
                <a16:creationId xmlns:a16="http://schemas.microsoft.com/office/drawing/2014/main" id="{36A8DC01-CF59-EFEE-D165-61F0C5172EE5}"/>
              </a:ext>
            </a:extLst>
          </p:cNvPr>
          <p:cNvSpPr/>
          <p:nvPr/>
        </p:nvSpPr>
        <p:spPr>
          <a:xfrm>
            <a:off x="171450" y="5231882"/>
            <a:ext cx="3994534" cy="1557865"/>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正方形/長方形 1024">
            <a:extLst>
              <a:ext uri="{FF2B5EF4-FFF2-40B4-BE49-F238E27FC236}">
                <a16:creationId xmlns:a16="http://schemas.microsoft.com/office/drawing/2014/main" id="{872B57E7-F763-ECCB-B0C5-C8EC354111D1}"/>
              </a:ext>
            </a:extLst>
          </p:cNvPr>
          <p:cNvSpPr/>
          <p:nvPr/>
        </p:nvSpPr>
        <p:spPr>
          <a:xfrm>
            <a:off x="236857" y="5096983"/>
            <a:ext cx="1363343" cy="29122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1029" name="テキスト ボックス 1028">
            <a:extLst>
              <a:ext uri="{FF2B5EF4-FFF2-40B4-BE49-F238E27FC236}">
                <a16:creationId xmlns:a16="http://schemas.microsoft.com/office/drawing/2014/main" id="{6392F76F-C7D3-201D-AC85-6F2C94149FB5}"/>
              </a:ext>
            </a:extLst>
          </p:cNvPr>
          <p:cNvSpPr txBox="1"/>
          <p:nvPr/>
        </p:nvSpPr>
        <p:spPr>
          <a:xfrm>
            <a:off x="2503333" y="5878207"/>
            <a:ext cx="646331" cy="276999"/>
          </a:xfrm>
          <a:prstGeom prst="rect">
            <a:avLst/>
          </a:prstGeom>
          <a:noFill/>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今年度</a:t>
            </a:r>
          </a:p>
        </p:txBody>
      </p:sp>
      <p:sp>
        <p:nvSpPr>
          <p:cNvPr id="1034" name="四角形: 角を丸くする 1033">
            <a:extLst>
              <a:ext uri="{FF2B5EF4-FFF2-40B4-BE49-F238E27FC236}">
                <a16:creationId xmlns:a16="http://schemas.microsoft.com/office/drawing/2014/main" id="{CBF42D49-0ADD-FC0D-2125-55F98274A099}"/>
              </a:ext>
            </a:extLst>
          </p:cNvPr>
          <p:cNvSpPr/>
          <p:nvPr/>
        </p:nvSpPr>
        <p:spPr>
          <a:xfrm>
            <a:off x="155473" y="1985897"/>
            <a:ext cx="4010511" cy="2933007"/>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正方形/長方形 1034">
            <a:extLst>
              <a:ext uri="{FF2B5EF4-FFF2-40B4-BE49-F238E27FC236}">
                <a16:creationId xmlns:a16="http://schemas.microsoft.com/office/drawing/2014/main" id="{749C4F19-D452-1D88-1A50-6FC7754DEB3B}"/>
              </a:ext>
            </a:extLst>
          </p:cNvPr>
          <p:cNvSpPr/>
          <p:nvPr/>
        </p:nvSpPr>
        <p:spPr>
          <a:xfrm>
            <a:off x="222146" y="1868778"/>
            <a:ext cx="1375055" cy="29122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課題</a:t>
            </a:r>
            <a:endParaRPr kumimoji="1" lang="en-US" altLang="ja-JP" sz="1400" b="1" dirty="0">
              <a:latin typeface="Meiryo UI" panose="020B0604030504040204" pitchFamily="50" charset="-128"/>
              <a:ea typeface="Meiryo UI" panose="020B0604030504040204" pitchFamily="50" charset="-128"/>
            </a:endParaRPr>
          </a:p>
        </p:txBody>
      </p:sp>
      <p:grpSp>
        <p:nvGrpSpPr>
          <p:cNvPr id="1040" name="グループ化 1039">
            <a:extLst>
              <a:ext uri="{FF2B5EF4-FFF2-40B4-BE49-F238E27FC236}">
                <a16:creationId xmlns:a16="http://schemas.microsoft.com/office/drawing/2014/main" id="{DAFFB141-EF22-5EB7-178B-5F49038FDAE4}"/>
              </a:ext>
            </a:extLst>
          </p:cNvPr>
          <p:cNvGrpSpPr/>
          <p:nvPr/>
        </p:nvGrpSpPr>
        <p:grpSpPr>
          <a:xfrm>
            <a:off x="457633" y="3218637"/>
            <a:ext cx="838711" cy="667779"/>
            <a:chOff x="1581708" y="2357955"/>
            <a:chExt cx="838711" cy="667779"/>
          </a:xfrm>
        </p:grpSpPr>
        <p:pic>
          <p:nvPicPr>
            <p:cNvPr id="1038" name="Picture 2" descr="挿絵 が含まれている画像&#10;&#10;自動的に生成された説明">
              <a:extLst>
                <a:ext uri="{FF2B5EF4-FFF2-40B4-BE49-F238E27FC236}">
                  <a16:creationId xmlns:a16="http://schemas.microsoft.com/office/drawing/2014/main" id="{E61261F4-F685-21A4-6EB6-2E04B57F8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708" y="2357955"/>
              <a:ext cx="838711" cy="444499"/>
            </a:xfrm>
            <a:prstGeom prst="rect">
              <a:avLst/>
            </a:prstGeom>
            <a:noFill/>
            <a:extLst>
              <a:ext uri="{909E8E84-426E-40DD-AFC4-6F175D3DCCD1}">
                <a14:hiddenFill xmlns:a14="http://schemas.microsoft.com/office/drawing/2010/main">
                  <a:solidFill>
                    <a:srgbClr val="FFFFFF"/>
                  </a:solidFill>
                </a14:hiddenFill>
              </a:ext>
            </a:extLst>
          </p:spPr>
        </p:pic>
        <p:sp>
          <p:nvSpPr>
            <p:cNvPr id="1039" name="テキスト ボックス 1038">
              <a:extLst>
                <a:ext uri="{FF2B5EF4-FFF2-40B4-BE49-F238E27FC236}">
                  <a16:creationId xmlns:a16="http://schemas.microsoft.com/office/drawing/2014/main" id="{E98E5B84-FEF6-1503-BF3F-3CB8B0D27E7F}"/>
                </a:ext>
              </a:extLst>
            </p:cNvPr>
            <p:cNvSpPr txBox="1"/>
            <p:nvPr/>
          </p:nvSpPr>
          <p:spPr>
            <a:xfrm>
              <a:off x="1615563" y="2794902"/>
              <a:ext cx="770999"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地域</a:t>
              </a:r>
            </a:p>
          </p:txBody>
        </p:sp>
      </p:grpSp>
      <p:grpSp>
        <p:nvGrpSpPr>
          <p:cNvPr id="1044" name="グループ化 1043">
            <a:extLst>
              <a:ext uri="{FF2B5EF4-FFF2-40B4-BE49-F238E27FC236}">
                <a16:creationId xmlns:a16="http://schemas.microsoft.com/office/drawing/2014/main" id="{4D87A29E-2F19-35EE-6951-AA11F713EBE3}"/>
              </a:ext>
            </a:extLst>
          </p:cNvPr>
          <p:cNvGrpSpPr/>
          <p:nvPr/>
        </p:nvGrpSpPr>
        <p:grpSpPr>
          <a:xfrm>
            <a:off x="491021" y="4147879"/>
            <a:ext cx="770999" cy="662774"/>
            <a:chOff x="2634615" y="2370794"/>
            <a:chExt cx="770999" cy="662774"/>
          </a:xfrm>
        </p:grpSpPr>
        <p:sp>
          <p:nvSpPr>
            <p:cNvPr id="1041" name="テキスト ボックス 1040">
              <a:extLst>
                <a:ext uri="{FF2B5EF4-FFF2-40B4-BE49-F238E27FC236}">
                  <a16:creationId xmlns:a16="http://schemas.microsoft.com/office/drawing/2014/main" id="{A6D33C6F-4789-C024-2BB8-024B86C7B091}"/>
                </a:ext>
              </a:extLst>
            </p:cNvPr>
            <p:cNvSpPr txBox="1"/>
            <p:nvPr/>
          </p:nvSpPr>
          <p:spPr>
            <a:xfrm>
              <a:off x="2634615" y="2802736"/>
              <a:ext cx="770999"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中京大学</a:t>
              </a:r>
            </a:p>
          </p:txBody>
        </p:sp>
        <p:pic>
          <p:nvPicPr>
            <p:cNvPr id="1043" name="図 1042" descr="ダイアグラム&#10;&#10;自動的に生成された説明">
              <a:extLst>
                <a:ext uri="{FF2B5EF4-FFF2-40B4-BE49-F238E27FC236}">
                  <a16:creationId xmlns:a16="http://schemas.microsoft.com/office/drawing/2014/main" id="{C1181FEC-8AA3-B8AD-536C-B64A8E2FE7E4}"/>
                </a:ext>
              </a:extLst>
            </p:cNvPr>
            <p:cNvPicPr>
              <a:picLocks noChangeAspect="1"/>
            </p:cNvPicPr>
            <p:nvPr/>
          </p:nvPicPr>
          <p:blipFill rotWithShape="1">
            <a:blip r:embed="rId5">
              <a:extLst>
                <a:ext uri="{28A0092B-C50C-407E-A947-70E740481C1C}">
                  <a14:useLocalDpi xmlns:a14="http://schemas.microsoft.com/office/drawing/2010/main" val="0"/>
                </a:ext>
              </a:extLst>
            </a:blip>
            <a:srcRect r="70036"/>
            <a:stretch/>
          </p:blipFill>
          <p:spPr>
            <a:xfrm>
              <a:off x="2797948" y="2370794"/>
              <a:ext cx="400243" cy="444499"/>
            </a:xfrm>
            <a:prstGeom prst="rect">
              <a:avLst/>
            </a:prstGeom>
          </p:spPr>
        </p:pic>
      </p:grpSp>
      <p:sp>
        <p:nvSpPr>
          <p:cNvPr id="1045" name="四角形: 角を丸くする 1044">
            <a:extLst>
              <a:ext uri="{FF2B5EF4-FFF2-40B4-BE49-F238E27FC236}">
                <a16:creationId xmlns:a16="http://schemas.microsoft.com/office/drawing/2014/main" id="{C87D3FD9-9959-811E-7CB7-7DDA32E86D71}"/>
              </a:ext>
            </a:extLst>
          </p:cNvPr>
          <p:cNvSpPr/>
          <p:nvPr/>
        </p:nvSpPr>
        <p:spPr>
          <a:xfrm>
            <a:off x="298386" y="2239118"/>
            <a:ext cx="3757792" cy="785653"/>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テキスト ボックス 1047">
            <a:extLst>
              <a:ext uri="{FF2B5EF4-FFF2-40B4-BE49-F238E27FC236}">
                <a16:creationId xmlns:a16="http://schemas.microsoft.com/office/drawing/2014/main" id="{42C9C889-635E-1096-9476-21738E084FDD}"/>
              </a:ext>
            </a:extLst>
          </p:cNvPr>
          <p:cNvSpPr txBox="1"/>
          <p:nvPr/>
        </p:nvSpPr>
        <p:spPr>
          <a:xfrm>
            <a:off x="1403493" y="2338280"/>
            <a:ext cx="2550827"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・地域における居場所がない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・地域貢献をしたいが場（機会）がない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・地域貢献活動のための資金がない</a:t>
            </a:r>
          </a:p>
        </p:txBody>
      </p:sp>
      <p:sp>
        <p:nvSpPr>
          <p:cNvPr id="1049" name="四角形: 角を丸くする 1048">
            <a:extLst>
              <a:ext uri="{FF2B5EF4-FFF2-40B4-BE49-F238E27FC236}">
                <a16:creationId xmlns:a16="http://schemas.microsoft.com/office/drawing/2014/main" id="{E1A2E6D8-D4BD-A27F-61C4-F1108CFC317F}"/>
              </a:ext>
            </a:extLst>
          </p:cNvPr>
          <p:cNvSpPr/>
          <p:nvPr/>
        </p:nvSpPr>
        <p:spPr>
          <a:xfrm>
            <a:off x="298386" y="3111492"/>
            <a:ext cx="3757792" cy="908598"/>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テキスト ボックス 1049">
            <a:extLst>
              <a:ext uri="{FF2B5EF4-FFF2-40B4-BE49-F238E27FC236}">
                <a16:creationId xmlns:a16="http://schemas.microsoft.com/office/drawing/2014/main" id="{D976DAF4-3985-2622-E197-5EFF59FBF344}"/>
              </a:ext>
            </a:extLst>
          </p:cNvPr>
          <p:cNvSpPr txBox="1"/>
          <p:nvPr/>
        </p:nvSpPr>
        <p:spPr>
          <a:xfrm>
            <a:off x="1432240" y="3105545"/>
            <a:ext cx="2627090"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・若い人と関わる機会がない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・外国にルーツを持つ人と日本人の交流機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会がない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・近くに大学があるが関りがない（どこに問い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合わせれば良いか分からない）</a:t>
            </a:r>
          </a:p>
        </p:txBody>
      </p:sp>
      <p:sp>
        <p:nvSpPr>
          <p:cNvPr id="1051" name="テキスト ボックス 1050">
            <a:extLst>
              <a:ext uri="{FF2B5EF4-FFF2-40B4-BE49-F238E27FC236}">
                <a16:creationId xmlns:a16="http://schemas.microsoft.com/office/drawing/2014/main" id="{8E491C46-E4B3-D798-A8E6-9749B2C3C5FA}"/>
              </a:ext>
            </a:extLst>
          </p:cNvPr>
          <p:cNvSpPr txBox="1"/>
          <p:nvPr/>
        </p:nvSpPr>
        <p:spPr>
          <a:xfrm>
            <a:off x="1432240" y="4120116"/>
            <a:ext cx="2627090"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・大学の第</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の使命である社会貢献を推進</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したいが、担う学生が見つからない</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・地域社会との連携を強化したい</a:t>
            </a:r>
          </a:p>
        </p:txBody>
      </p:sp>
      <p:sp>
        <p:nvSpPr>
          <p:cNvPr id="1052" name="四角形: 角を丸くする 1051">
            <a:extLst>
              <a:ext uri="{FF2B5EF4-FFF2-40B4-BE49-F238E27FC236}">
                <a16:creationId xmlns:a16="http://schemas.microsoft.com/office/drawing/2014/main" id="{0C8F8F49-5642-5666-74BB-63FB6DA893E0}"/>
              </a:ext>
            </a:extLst>
          </p:cNvPr>
          <p:cNvSpPr/>
          <p:nvPr/>
        </p:nvSpPr>
        <p:spPr>
          <a:xfrm>
            <a:off x="299962" y="4068218"/>
            <a:ext cx="3757792" cy="785653"/>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5" name="グループ化 1074">
            <a:extLst>
              <a:ext uri="{FF2B5EF4-FFF2-40B4-BE49-F238E27FC236}">
                <a16:creationId xmlns:a16="http://schemas.microsoft.com/office/drawing/2014/main" id="{B3849623-DBD1-0D83-2D70-7F263DB2D80D}"/>
              </a:ext>
            </a:extLst>
          </p:cNvPr>
          <p:cNvGrpSpPr/>
          <p:nvPr/>
        </p:nvGrpSpPr>
        <p:grpSpPr>
          <a:xfrm>
            <a:off x="4262956" y="1985897"/>
            <a:ext cx="4766743" cy="2933008"/>
            <a:chOff x="4262956" y="1985897"/>
            <a:chExt cx="4766743" cy="2933008"/>
          </a:xfrm>
        </p:grpSpPr>
        <p:sp>
          <p:nvSpPr>
            <p:cNvPr id="35" name="四角形: 角を丸くする 34">
              <a:extLst>
                <a:ext uri="{FF2B5EF4-FFF2-40B4-BE49-F238E27FC236}">
                  <a16:creationId xmlns:a16="http://schemas.microsoft.com/office/drawing/2014/main" id="{EF8EE8D4-09B4-79AC-5161-A4BAACA9830C}"/>
                </a:ext>
              </a:extLst>
            </p:cNvPr>
            <p:cNvSpPr/>
            <p:nvPr/>
          </p:nvSpPr>
          <p:spPr>
            <a:xfrm>
              <a:off x="4262956" y="1985897"/>
              <a:ext cx="4766743" cy="2933008"/>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4" name="グループ化 1073">
              <a:extLst>
                <a:ext uri="{FF2B5EF4-FFF2-40B4-BE49-F238E27FC236}">
                  <a16:creationId xmlns:a16="http://schemas.microsoft.com/office/drawing/2014/main" id="{04A40EFE-EE07-3BDF-6087-F58CE6CB69E1}"/>
                </a:ext>
              </a:extLst>
            </p:cNvPr>
            <p:cNvGrpSpPr/>
            <p:nvPr/>
          </p:nvGrpSpPr>
          <p:grpSpPr>
            <a:xfrm>
              <a:off x="4681456" y="2080135"/>
              <a:ext cx="3938380" cy="2688996"/>
              <a:chOff x="4498576" y="1885825"/>
              <a:chExt cx="3938380" cy="2688996"/>
            </a:xfrm>
          </p:grpSpPr>
          <p:grpSp>
            <p:nvGrpSpPr>
              <p:cNvPr id="47" name="グループ化 46">
                <a:extLst>
                  <a:ext uri="{FF2B5EF4-FFF2-40B4-BE49-F238E27FC236}">
                    <a16:creationId xmlns:a16="http://schemas.microsoft.com/office/drawing/2014/main" id="{79994B23-85DF-F2FE-F1E0-1647AE964698}"/>
                  </a:ext>
                </a:extLst>
              </p:cNvPr>
              <p:cNvGrpSpPr/>
              <p:nvPr/>
            </p:nvGrpSpPr>
            <p:grpSpPr>
              <a:xfrm>
                <a:off x="4684141" y="2273021"/>
                <a:ext cx="3609739" cy="2042953"/>
                <a:chOff x="5132070" y="2183602"/>
                <a:chExt cx="4011930" cy="2042953"/>
              </a:xfrm>
            </p:grpSpPr>
            <p:sp>
              <p:nvSpPr>
                <p:cNvPr id="39" name="二等辺三角形 38">
                  <a:extLst>
                    <a:ext uri="{FF2B5EF4-FFF2-40B4-BE49-F238E27FC236}">
                      <a16:creationId xmlns:a16="http://schemas.microsoft.com/office/drawing/2014/main" id="{FB762E24-651A-18E2-1330-1E71EF5AA798}"/>
                    </a:ext>
                  </a:extLst>
                </p:cNvPr>
                <p:cNvSpPr/>
                <p:nvPr/>
              </p:nvSpPr>
              <p:spPr>
                <a:xfrm>
                  <a:off x="5132070" y="2183602"/>
                  <a:ext cx="4011930" cy="2039807"/>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E135A1AA-AE4E-7ECA-E6C9-49E5854A168F}"/>
                    </a:ext>
                  </a:extLst>
                </p:cNvPr>
                <p:cNvCxnSpPr>
                  <a:cxnSpLocks/>
                </p:cNvCxnSpPr>
                <p:nvPr/>
              </p:nvCxnSpPr>
              <p:spPr>
                <a:xfrm flipV="1">
                  <a:off x="7126605" y="2183602"/>
                  <a:ext cx="0" cy="12408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45E2855-448F-0BC2-8F15-EB59334C00FB}"/>
                    </a:ext>
                  </a:extLst>
                </p:cNvPr>
                <p:cNvCxnSpPr>
                  <a:cxnSpLocks/>
                  <a:endCxn id="39" idx="2"/>
                </p:cNvCxnSpPr>
                <p:nvPr/>
              </p:nvCxnSpPr>
              <p:spPr>
                <a:xfrm flipH="1">
                  <a:off x="5132070" y="3424425"/>
                  <a:ext cx="2000250" cy="7989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0F9132A-D837-3002-38B2-2AF9A52FEE76}"/>
                    </a:ext>
                  </a:extLst>
                </p:cNvPr>
                <p:cNvCxnSpPr>
                  <a:cxnSpLocks/>
                </p:cNvCxnSpPr>
                <p:nvPr/>
              </p:nvCxnSpPr>
              <p:spPr>
                <a:xfrm>
                  <a:off x="7120891" y="3427571"/>
                  <a:ext cx="2000250" cy="7989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0FDE2A65-7046-7D37-F5C0-0E1688EA2703}"/>
                  </a:ext>
                </a:extLst>
              </p:cNvPr>
              <p:cNvGrpSpPr/>
              <p:nvPr/>
            </p:nvGrpSpPr>
            <p:grpSpPr>
              <a:xfrm>
                <a:off x="5844729" y="3078834"/>
                <a:ext cx="1282723" cy="902970"/>
                <a:chOff x="1616062" y="2891790"/>
                <a:chExt cx="1282723" cy="902970"/>
              </a:xfrm>
            </p:grpSpPr>
            <p:sp>
              <p:nvSpPr>
                <p:cNvPr id="7" name="楕円 6">
                  <a:extLst>
                    <a:ext uri="{FF2B5EF4-FFF2-40B4-BE49-F238E27FC236}">
                      <a16:creationId xmlns:a16="http://schemas.microsoft.com/office/drawing/2014/main" id="{3A50845F-1C2A-B96A-E491-A2112C532D51}"/>
                    </a:ext>
                  </a:extLst>
                </p:cNvPr>
                <p:cNvSpPr/>
                <p:nvPr/>
              </p:nvSpPr>
              <p:spPr>
                <a:xfrm>
                  <a:off x="1805940" y="2891790"/>
                  <a:ext cx="902970" cy="90297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63DF29D-27C6-B49A-AC95-2F897D1E1036}"/>
                    </a:ext>
                  </a:extLst>
                </p:cNvPr>
                <p:cNvSpPr txBox="1"/>
                <p:nvPr/>
              </p:nvSpPr>
              <p:spPr>
                <a:xfrm>
                  <a:off x="1616062" y="3066949"/>
                  <a:ext cx="1282723" cy="523220"/>
                </a:xfrm>
                <a:prstGeom prst="rect">
                  <a:avLst/>
                </a:prstGeom>
                <a:noFill/>
              </p:spPr>
              <p:txBody>
                <a:bodyPr wrap="none" rtlCol="0">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交流の場</a:t>
                  </a:r>
                  <a:endParaRPr kumimoji="1" lang="en-US" altLang="ja-JP" sz="1400" dirty="0">
                    <a:solidFill>
                      <a:schemeClr val="bg1"/>
                    </a:solidFill>
                    <a:latin typeface="Meiryo UI" panose="020B0604030504040204" pitchFamily="50" charset="-128"/>
                    <a:ea typeface="Meiryo UI" panose="020B0604030504040204" pitchFamily="50" charset="-128"/>
                  </a:endParaRPr>
                </a:p>
                <a:p>
                  <a:pPr algn="ctr"/>
                  <a:r>
                    <a:rPr kumimoji="1" lang="ja-JP" altLang="en-US" sz="1400" dirty="0">
                      <a:solidFill>
                        <a:schemeClr val="bg1"/>
                      </a:solidFill>
                      <a:latin typeface="Meiryo UI" panose="020B0604030504040204" pitchFamily="50" charset="-128"/>
                      <a:ea typeface="Meiryo UI" panose="020B0604030504040204" pitchFamily="50" charset="-128"/>
                    </a:rPr>
                    <a:t>（こりんカフェ）</a:t>
                  </a:r>
                </a:p>
              </p:txBody>
            </p:sp>
          </p:grpSp>
          <p:sp>
            <p:nvSpPr>
              <p:cNvPr id="11" name="楕円 10">
                <a:extLst>
                  <a:ext uri="{FF2B5EF4-FFF2-40B4-BE49-F238E27FC236}">
                    <a16:creationId xmlns:a16="http://schemas.microsoft.com/office/drawing/2014/main" id="{DCD377CD-3360-3FB1-FAD9-52B37CF28D46}"/>
                  </a:ext>
                </a:extLst>
              </p:cNvPr>
              <p:cNvSpPr/>
              <p:nvPr/>
            </p:nvSpPr>
            <p:spPr>
              <a:xfrm>
                <a:off x="4498576" y="3671851"/>
                <a:ext cx="902970" cy="90297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BAC7EC2-4D3F-C4DB-EC9E-CE64BBC6B30B}"/>
                  </a:ext>
                </a:extLst>
              </p:cNvPr>
              <p:cNvSpPr/>
              <p:nvPr/>
            </p:nvSpPr>
            <p:spPr>
              <a:xfrm>
                <a:off x="7533986" y="3632506"/>
                <a:ext cx="902970" cy="90297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9CB3BC3-61B4-ED60-6F53-573B3A3CCF96}"/>
                  </a:ext>
                </a:extLst>
              </p:cNvPr>
              <p:cNvSpPr/>
              <p:nvPr/>
            </p:nvSpPr>
            <p:spPr>
              <a:xfrm>
                <a:off x="6034605" y="1885825"/>
                <a:ext cx="902970" cy="90297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CEA3F6DD-BFD6-C0A7-ECCA-9C20B3F19D04}"/>
                  </a:ext>
                </a:extLst>
              </p:cNvPr>
              <p:cNvGrpSpPr/>
              <p:nvPr/>
            </p:nvGrpSpPr>
            <p:grpSpPr>
              <a:xfrm>
                <a:off x="5630146" y="3680248"/>
                <a:ext cx="595035" cy="512321"/>
                <a:chOff x="2690851" y="3690841"/>
                <a:chExt cx="595035" cy="512321"/>
              </a:xfrm>
            </p:grpSpPr>
            <p:sp>
              <p:nvSpPr>
                <p:cNvPr id="23" name="楕円 22">
                  <a:extLst>
                    <a:ext uri="{FF2B5EF4-FFF2-40B4-BE49-F238E27FC236}">
                      <a16:creationId xmlns:a16="http://schemas.microsoft.com/office/drawing/2014/main" id="{BE44054D-26BB-91FF-7358-2FB912832537}"/>
                    </a:ext>
                  </a:extLst>
                </p:cNvPr>
                <p:cNvSpPr/>
                <p:nvPr/>
              </p:nvSpPr>
              <p:spPr>
                <a:xfrm>
                  <a:off x="2716417" y="3690841"/>
                  <a:ext cx="512321" cy="512321"/>
                </a:xfrm>
                <a:prstGeom prst="ellipse">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26D6ACE-D248-72E3-14EE-8D6D89F39178}"/>
                    </a:ext>
                  </a:extLst>
                </p:cNvPr>
                <p:cNvSpPr txBox="1"/>
                <p:nvPr/>
              </p:nvSpPr>
              <p:spPr>
                <a:xfrm>
                  <a:off x="2690851" y="3785919"/>
                  <a:ext cx="595035" cy="338554"/>
                </a:xfrm>
                <a:prstGeom prst="rect">
                  <a:avLst/>
                </a:prstGeom>
                <a:noFill/>
              </p:spPr>
              <p:txBody>
                <a:bodyPr wrap="none" rtlCol="0">
                  <a:spAutoFit/>
                </a:bodyPr>
                <a:lstStyle/>
                <a:p>
                  <a:pPr algn="ctr"/>
                  <a:r>
                    <a:rPr kumimoji="1" lang="ja-JP" altLang="en-US" sz="800" dirty="0">
                      <a:solidFill>
                        <a:schemeClr val="bg1"/>
                      </a:solidFill>
                      <a:latin typeface="Meiryo UI" panose="020B0604030504040204" pitchFamily="50" charset="-128"/>
                      <a:ea typeface="Meiryo UI" panose="020B0604030504040204" pitchFamily="50" charset="-128"/>
                    </a:rPr>
                    <a:t>中京大学</a:t>
                  </a:r>
                  <a:endParaRPr kumimoji="1" lang="en-US" altLang="ja-JP" sz="800" dirty="0">
                    <a:solidFill>
                      <a:schemeClr val="bg1"/>
                    </a:solidFill>
                    <a:latin typeface="Meiryo UI" panose="020B0604030504040204" pitchFamily="50" charset="-128"/>
                    <a:ea typeface="Meiryo UI" panose="020B0604030504040204" pitchFamily="50" charset="-128"/>
                  </a:endParaRPr>
                </a:p>
                <a:p>
                  <a:pPr algn="ctr"/>
                  <a:r>
                    <a:rPr kumimoji="1" lang="ja-JP" altLang="en-US" sz="800" dirty="0">
                      <a:solidFill>
                        <a:schemeClr val="bg1"/>
                      </a:solidFill>
                      <a:latin typeface="Meiryo UI" panose="020B0604030504040204" pitchFamily="50" charset="-128"/>
                      <a:ea typeface="Meiryo UI" panose="020B0604030504040204" pitchFamily="50" charset="-128"/>
                    </a:rPr>
                    <a:t>の教室</a:t>
                  </a:r>
                  <a:endParaRPr kumimoji="1" lang="en-US" altLang="ja-JP" sz="800" dirty="0">
                    <a:solidFill>
                      <a:schemeClr val="bg1"/>
                    </a:solidFill>
                    <a:latin typeface="Meiryo UI" panose="020B0604030504040204" pitchFamily="50" charset="-128"/>
                    <a:ea typeface="Meiryo UI" panose="020B0604030504040204" pitchFamily="50" charset="-128"/>
                  </a:endParaRPr>
                </a:p>
              </p:txBody>
            </p:sp>
          </p:grpSp>
          <p:grpSp>
            <p:nvGrpSpPr>
              <p:cNvPr id="26" name="グループ化 25">
                <a:extLst>
                  <a:ext uri="{FF2B5EF4-FFF2-40B4-BE49-F238E27FC236}">
                    <a16:creationId xmlns:a16="http://schemas.microsoft.com/office/drawing/2014/main" id="{001875EE-7036-6FD9-9673-C81812D579B5}"/>
                  </a:ext>
                </a:extLst>
              </p:cNvPr>
              <p:cNvGrpSpPr/>
              <p:nvPr/>
            </p:nvGrpSpPr>
            <p:grpSpPr>
              <a:xfrm>
                <a:off x="6244267" y="3969370"/>
                <a:ext cx="518173" cy="512321"/>
                <a:chOff x="2716417" y="3690841"/>
                <a:chExt cx="518173" cy="512321"/>
              </a:xfrm>
            </p:grpSpPr>
            <p:sp>
              <p:nvSpPr>
                <p:cNvPr id="27" name="楕円 26">
                  <a:extLst>
                    <a:ext uri="{FF2B5EF4-FFF2-40B4-BE49-F238E27FC236}">
                      <a16:creationId xmlns:a16="http://schemas.microsoft.com/office/drawing/2014/main" id="{1AB8D840-9AB5-033A-8EDC-B609A87486BD}"/>
                    </a:ext>
                  </a:extLst>
                </p:cNvPr>
                <p:cNvSpPr/>
                <p:nvPr/>
              </p:nvSpPr>
              <p:spPr>
                <a:xfrm>
                  <a:off x="2716417" y="3690841"/>
                  <a:ext cx="512321" cy="512321"/>
                </a:xfrm>
                <a:prstGeom prst="ellipse">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0CE0254-B9C6-11D5-558A-43C0199FF73E}"/>
                    </a:ext>
                  </a:extLst>
                </p:cNvPr>
                <p:cNvSpPr txBox="1"/>
                <p:nvPr/>
              </p:nvSpPr>
              <p:spPr>
                <a:xfrm>
                  <a:off x="2742147" y="3785919"/>
                  <a:ext cx="492443" cy="338554"/>
                </a:xfrm>
                <a:prstGeom prst="rect">
                  <a:avLst/>
                </a:prstGeom>
                <a:noFill/>
              </p:spPr>
              <p:txBody>
                <a:bodyPr wrap="none" rtlCol="0">
                  <a:spAutoFit/>
                </a:bodyPr>
                <a:lstStyle/>
                <a:p>
                  <a:pPr algn="ctr"/>
                  <a:r>
                    <a:rPr kumimoji="1" lang="zh-TW" altLang="en-US" sz="800" dirty="0">
                      <a:solidFill>
                        <a:schemeClr val="bg1"/>
                      </a:solidFill>
                      <a:latin typeface="Meiryo UI" panose="020B0604030504040204" pitchFamily="50" charset="-128"/>
                      <a:ea typeface="Meiryo UI" panose="020B0604030504040204" pitchFamily="50" charset="-128"/>
                    </a:rPr>
                    <a:t>貝津町</a:t>
                  </a:r>
                  <a:endParaRPr kumimoji="1" lang="en-US" altLang="zh-TW" sz="800" dirty="0">
                    <a:solidFill>
                      <a:schemeClr val="bg1"/>
                    </a:solidFill>
                    <a:latin typeface="Meiryo UI" panose="020B0604030504040204" pitchFamily="50" charset="-128"/>
                    <a:ea typeface="Meiryo UI" panose="020B0604030504040204" pitchFamily="50" charset="-128"/>
                  </a:endParaRPr>
                </a:p>
                <a:p>
                  <a:pPr algn="ctr"/>
                  <a:r>
                    <a:rPr kumimoji="1" lang="zh-TW" altLang="en-US" sz="800" dirty="0">
                      <a:solidFill>
                        <a:schemeClr val="bg1"/>
                      </a:solidFill>
                      <a:latin typeface="Meiryo UI" panose="020B0604030504040204" pitchFamily="50" charset="-128"/>
                      <a:ea typeface="Meiryo UI" panose="020B0604030504040204" pitchFamily="50" charset="-128"/>
                    </a:rPr>
                    <a:t>公民館</a:t>
                  </a:r>
                  <a:endParaRPr kumimoji="1" lang="en-US" altLang="ja-JP" sz="800" dirty="0">
                    <a:solidFill>
                      <a:schemeClr val="bg1"/>
                    </a:solidFill>
                    <a:latin typeface="Meiryo UI" panose="020B0604030504040204" pitchFamily="50" charset="-128"/>
                    <a:ea typeface="Meiryo UI" panose="020B0604030504040204" pitchFamily="50" charset="-128"/>
                  </a:endParaRPr>
                </a:p>
              </p:txBody>
            </p:sp>
          </p:grpSp>
          <p:grpSp>
            <p:nvGrpSpPr>
              <p:cNvPr id="29" name="グループ化 28">
                <a:extLst>
                  <a:ext uri="{FF2B5EF4-FFF2-40B4-BE49-F238E27FC236}">
                    <a16:creationId xmlns:a16="http://schemas.microsoft.com/office/drawing/2014/main" id="{90D9BA60-7048-AFC4-B043-D2A5FF8EF7D3}"/>
                  </a:ext>
                </a:extLst>
              </p:cNvPr>
              <p:cNvGrpSpPr/>
              <p:nvPr/>
            </p:nvGrpSpPr>
            <p:grpSpPr>
              <a:xfrm>
                <a:off x="6787213" y="3669909"/>
                <a:ext cx="518173" cy="512321"/>
                <a:chOff x="2716417" y="3690841"/>
                <a:chExt cx="518173" cy="512321"/>
              </a:xfrm>
            </p:grpSpPr>
            <p:sp>
              <p:nvSpPr>
                <p:cNvPr id="30" name="楕円 29">
                  <a:extLst>
                    <a:ext uri="{FF2B5EF4-FFF2-40B4-BE49-F238E27FC236}">
                      <a16:creationId xmlns:a16="http://schemas.microsoft.com/office/drawing/2014/main" id="{BBC2A20E-91F2-CA0B-FD62-11953688DB29}"/>
                    </a:ext>
                  </a:extLst>
                </p:cNvPr>
                <p:cNvSpPr/>
                <p:nvPr/>
              </p:nvSpPr>
              <p:spPr>
                <a:xfrm>
                  <a:off x="2716417" y="3690841"/>
                  <a:ext cx="512321" cy="512321"/>
                </a:xfrm>
                <a:prstGeom prst="ellipse">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DE7E9AF-A867-79DD-2BD0-21214B936C66}"/>
                    </a:ext>
                  </a:extLst>
                </p:cNvPr>
                <p:cNvSpPr txBox="1"/>
                <p:nvPr/>
              </p:nvSpPr>
              <p:spPr>
                <a:xfrm>
                  <a:off x="2742147" y="3785919"/>
                  <a:ext cx="492443" cy="338554"/>
                </a:xfrm>
                <a:prstGeom prst="rect">
                  <a:avLst/>
                </a:prstGeom>
                <a:noFill/>
              </p:spPr>
              <p:txBody>
                <a:bodyPr wrap="none" rtlCol="0">
                  <a:spAutoFit/>
                </a:bodyPr>
                <a:lstStyle/>
                <a:p>
                  <a:pPr algn="ctr"/>
                  <a:r>
                    <a:rPr kumimoji="1" lang="zh-TW" altLang="en-US" sz="800" dirty="0">
                      <a:solidFill>
                        <a:schemeClr val="bg1"/>
                      </a:solidFill>
                      <a:latin typeface="Meiryo UI" panose="020B0604030504040204" pitchFamily="50" charset="-128"/>
                      <a:ea typeface="Meiryo UI" panose="020B0604030504040204" pitchFamily="50" charset="-128"/>
                    </a:rPr>
                    <a:t>保見</a:t>
                  </a:r>
                  <a:endParaRPr kumimoji="1" lang="en-US" altLang="zh-TW" sz="800" dirty="0">
                    <a:solidFill>
                      <a:schemeClr val="bg1"/>
                    </a:solidFill>
                    <a:latin typeface="Meiryo UI" panose="020B0604030504040204" pitchFamily="50" charset="-128"/>
                    <a:ea typeface="Meiryo UI" panose="020B0604030504040204" pitchFamily="50" charset="-128"/>
                  </a:endParaRPr>
                </a:p>
                <a:p>
                  <a:pPr algn="ctr"/>
                  <a:r>
                    <a:rPr kumimoji="1" lang="zh-TW" altLang="en-US" sz="800" dirty="0">
                      <a:solidFill>
                        <a:schemeClr val="bg1"/>
                      </a:solidFill>
                      <a:latin typeface="Meiryo UI" panose="020B0604030504040204" pitchFamily="50" charset="-128"/>
                      <a:ea typeface="Meiryo UI" panose="020B0604030504040204" pitchFamily="50" charset="-128"/>
                    </a:rPr>
                    <a:t>交流館</a:t>
                  </a:r>
                  <a:endParaRPr kumimoji="1" lang="en-US" altLang="ja-JP" sz="800" dirty="0">
                    <a:solidFill>
                      <a:schemeClr val="bg1"/>
                    </a:solidFill>
                    <a:latin typeface="Meiryo UI" panose="020B0604030504040204" pitchFamily="50" charset="-128"/>
                    <a:ea typeface="Meiryo UI" panose="020B0604030504040204" pitchFamily="50" charset="-128"/>
                  </a:endParaRPr>
                </a:p>
              </p:txBody>
            </p:sp>
          </p:grpSp>
          <p:pic>
            <p:nvPicPr>
              <p:cNvPr id="1027" name="図 1026" descr="机の上に座っている人たち&#10;&#10;中程度の精度で自動的に生成された説明">
                <a:extLst>
                  <a:ext uri="{FF2B5EF4-FFF2-40B4-BE49-F238E27FC236}">
                    <a16:creationId xmlns:a16="http://schemas.microsoft.com/office/drawing/2014/main" id="{BD07ED00-16B7-E691-5097-C0F2511D4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577" y="2502370"/>
                <a:ext cx="1232594" cy="924446"/>
              </a:xfrm>
              <a:prstGeom prst="rect">
                <a:avLst/>
              </a:prstGeom>
              <a:ln w="76200">
                <a:solidFill>
                  <a:schemeClr val="bg1"/>
                </a:solidFill>
              </a:ln>
            </p:spPr>
          </p:pic>
          <p:grpSp>
            <p:nvGrpSpPr>
              <p:cNvPr id="1053" name="グループ化 1052">
                <a:extLst>
                  <a:ext uri="{FF2B5EF4-FFF2-40B4-BE49-F238E27FC236}">
                    <a16:creationId xmlns:a16="http://schemas.microsoft.com/office/drawing/2014/main" id="{F9883E14-830D-9AFF-3DED-B8954B9B513B}"/>
                  </a:ext>
                </a:extLst>
              </p:cNvPr>
              <p:cNvGrpSpPr/>
              <p:nvPr/>
            </p:nvGrpSpPr>
            <p:grpSpPr>
              <a:xfrm>
                <a:off x="4551552" y="3865872"/>
                <a:ext cx="770999" cy="671875"/>
                <a:chOff x="296471" y="2325014"/>
                <a:chExt cx="770999" cy="671875"/>
              </a:xfrm>
            </p:grpSpPr>
            <p:sp>
              <p:nvSpPr>
                <p:cNvPr id="1054" name="テキスト ボックス 1053">
                  <a:extLst>
                    <a:ext uri="{FF2B5EF4-FFF2-40B4-BE49-F238E27FC236}">
                      <a16:creationId xmlns:a16="http://schemas.microsoft.com/office/drawing/2014/main" id="{9AAA79F5-DC6B-5A51-8C7D-E07D5B55C54F}"/>
                    </a:ext>
                  </a:extLst>
                </p:cNvPr>
                <p:cNvSpPr txBox="1"/>
                <p:nvPr/>
              </p:nvSpPr>
              <p:spPr>
                <a:xfrm>
                  <a:off x="296471" y="2766057"/>
                  <a:ext cx="770999"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学生</a:t>
                  </a:r>
                </a:p>
              </p:txBody>
            </p:sp>
            <p:pic>
              <p:nvPicPr>
                <p:cNvPr id="1055" name="Picture 2" descr="挿絵, らくがき が含まれている画像&#10;&#10;自動的に生成された説明">
                  <a:extLst>
                    <a:ext uri="{FF2B5EF4-FFF2-40B4-BE49-F238E27FC236}">
                      <a16:creationId xmlns:a16="http://schemas.microsoft.com/office/drawing/2014/main" id="{94973C5F-3313-224C-C3D8-AFD8E9F38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43" y="2325014"/>
                  <a:ext cx="765927" cy="44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6" name="グループ化 1055">
                <a:extLst>
                  <a:ext uri="{FF2B5EF4-FFF2-40B4-BE49-F238E27FC236}">
                    <a16:creationId xmlns:a16="http://schemas.microsoft.com/office/drawing/2014/main" id="{8F03EDB3-AA8C-AA38-1BA6-AD70470CF18E}"/>
                  </a:ext>
                </a:extLst>
              </p:cNvPr>
              <p:cNvGrpSpPr/>
              <p:nvPr/>
            </p:nvGrpSpPr>
            <p:grpSpPr>
              <a:xfrm>
                <a:off x="6082140" y="2100711"/>
                <a:ext cx="838711" cy="667779"/>
                <a:chOff x="1581708" y="2357955"/>
                <a:chExt cx="838711" cy="667779"/>
              </a:xfrm>
            </p:grpSpPr>
            <p:pic>
              <p:nvPicPr>
                <p:cNvPr id="1057" name="Picture 2" descr="挿絵 が含まれている画像&#10;&#10;自動的に生成された説明">
                  <a:extLst>
                    <a:ext uri="{FF2B5EF4-FFF2-40B4-BE49-F238E27FC236}">
                      <a16:creationId xmlns:a16="http://schemas.microsoft.com/office/drawing/2014/main" id="{D24D35B6-6A79-D0A3-1FC4-9F9E36F90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708" y="2357955"/>
                  <a:ext cx="838711" cy="444499"/>
                </a:xfrm>
                <a:prstGeom prst="rect">
                  <a:avLst/>
                </a:prstGeom>
                <a:noFill/>
                <a:extLst>
                  <a:ext uri="{909E8E84-426E-40DD-AFC4-6F175D3DCCD1}">
                    <a14:hiddenFill xmlns:a14="http://schemas.microsoft.com/office/drawing/2010/main">
                      <a:solidFill>
                        <a:srgbClr val="FFFFFF"/>
                      </a:solidFill>
                    </a14:hiddenFill>
                  </a:ext>
                </a:extLst>
              </p:spPr>
            </p:pic>
            <p:sp>
              <p:nvSpPr>
                <p:cNvPr id="1058" name="テキスト ボックス 1057">
                  <a:extLst>
                    <a:ext uri="{FF2B5EF4-FFF2-40B4-BE49-F238E27FC236}">
                      <a16:creationId xmlns:a16="http://schemas.microsoft.com/office/drawing/2014/main" id="{40072422-F27A-8F0C-E4E4-37B976B1EE37}"/>
                    </a:ext>
                  </a:extLst>
                </p:cNvPr>
                <p:cNvSpPr txBox="1"/>
                <p:nvPr/>
              </p:nvSpPr>
              <p:spPr>
                <a:xfrm>
                  <a:off x="1615563" y="2794902"/>
                  <a:ext cx="770999"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地域</a:t>
                  </a:r>
                </a:p>
              </p:txBody>
            </p:sp>
          </p:grpSp>
          <p:grpSp>
            <p:nvGrpSpPr>
              <p:cNvPr id="1059" name="グループ化 1058">
                <a:extLst>
                  <a:ext uri="{FF2B5EF4-FFF2-40B4-BE49-F238E27FC236}">
                    <a16:creationId xmlns:a16="http://schemas.microsoft.com/office/drawing/2014/main" id="{99439506-295D-0603-2F4A-6D756739F20F}"/>
                  </a:ext>
                </a:extLst>
              </p:cNvPr>
              <p:cNvGrpSpPr/>
              <p:nvPr/>
            </p:nvGrpSpPr>
            <p:grpSpPr>
              <a:xfrm>
                <a:off x="7627018" y="3798270"/>
                <a:ext cx="770999" cy="662774"/>
                <a:chOff x="2634615" y="2370794"/>
                <a:chExt cx="770999" cy="662774"/>
              </a:xfrm>
            </p:grpSpPr>
            <p:sp>
              <p:nvSpPr>
                <p:cNvPr id="1060" name="テキスト ボックス 1059">
                  <a:extLst>
                    <a:ext uri="{FF2B5EF4-FFF2-40B4-BE49-F238E27FC236}">
                      <a16:creationId xmlns:a16="http://schemas.microsoft.com/office/drawing/2014/main" id="{F9F5B412-B631-8E85-2546-800642A4BB17}"/>
                    </a:ext>
                  </a:extLst>
                </p:cNvPr>
                <p:cNvSpPr txBox="1"/>
                <p:nvPr/>
              </p:nvSpPr>
              <p:spPr>
                <a:xfrm>
                  <a:off x="2634615" y="2802736"/>
                  <a:ext cx="770999"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中京大学</a:t>
                  </a:r>
                </a:p>
              </p:txBody>
            </p:sp>
            <p:pic>
              <p:nvPicPr>
                <p:cNvPr id="1061" name="図 1060" descr="ダイアグラム&#10;&#10;自動的に生成された説明">
                  <a:extLst>
                    <a:ext uri="{FF2B5EF4-FFF2-40B4-BE49-F238E27FC236}">
                      <a16:creationId xmlns:a16="http://schemas.microsoft.com/office/drawing/2014/main" id="{14880946-3D04-04F2-B945-D343725602EC}"/>
                    </a:ext>
                  </a:extLst>
                </p:cNvPr>
                <p:cNvPicPr>
                  <a:picLocks noChangeAspect="1"/>
                </p:cNvPicPr>
                <p:nvPr/>
              </p:nvPicPr>
              <p:blipFill rotWithShape="1">
                <a:blip r:embed="rId5">
                  <a:extLst>
                    <a:ext uri="{28A0092B-C50C-407E-A947-70E740481C1C}">
                      <a14:useLocalDpi xmlns:a14="http://schemas.microsoft.com/office/drawing/2010/main" val="0"/>
                    </a:ext>
                  </a:extLst>
                </a:blip>
                <a:srcRect r="70036"/>
                <a:stretch/>
              </p:blipFill>
              <p:spPr>
                <a:xfrm>
                  <a:off x="2797948" y="2370794"/>
                  <a:ext cx="400243" cy="444499"/>
                </a:xfrm>
                <a:prstGeom prst="rect">
                  <a:avLst/>
                </a:prstGeom>
              </p:spPr>
            </p:pic>
          </p:grpSp>
        </p:grpSp>
      </p:grpSp>
      <p:graphicFrame>
        <p:nvGraphicFramePr>
          <p:cNvPr id="1062" name="図表 1061">
            <a:extLst>
              <a:ext uri="{FF2B5EF4-FFF2-40B4-BE49-F238E27FC236}">
                <a16:creationId xmlns:a16="http://schemas.microsoft.com/office/drawing/2014/main" id="{B79DB32C-D406-A330-E08B-B3FFBB011091}"/>
              </a:ext>
            </a:extLst>
          </p:cNvPr>
          <p:cNvGraphicFramePr/>
          <p:nvPr/>
        </p:nvGraphicFramePr>
        <p:xfrm>
          <a:off x="298386" y="5432250"/>
          <a:ext cx="3757792" cy="429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63" name="正方形/長方形 1062">
            <a:extLst>
              <a:ext uri="{FF2B5EF4-FFF2-40B4-BE49-F238E27FC236}">
                <a16:creationId xmlns:a16="http://schemas.microsoft.com/office/drawing/2014/main" id="{2C69D97A-F174-F61E-ACB2-21FE418DC9D4}"/>
              </a:ext>
            </a:extLst>
          </p:cNvPr>
          <p:cNvSpPr/>
          <p:nvPr/>
        </p:nvSpPr>
        <p:spPr>
          <a:xfrm>
            <a:off x="304962" y="5889076"/>
            <a:ext cx="1292239" cy="808904"/>
          </a:xfrm>
          <a:prstGeom prst="rect">
            <a:avLst/>
          </a:prstGeom>
          <a:solidFill>
            <a:schemeClr val="bg1"/>
          </a:solidFill>
          <a:ln>
            <a:solidFill>
              <a:srgbClr val="F3A4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テキスト ボックス 1063">
            <a:extLst>
              <a:ext uri="{FF2B5EF4-FFF2-40B4-BE49-F238E27FC236}">
                <a16:creationId xmlns:a16="http://schemas.microsoft.com/office/drawing/2014/main" id="{3AA0FBF6-0A23-11DE-AE9A-E5FCCA3E7EFE}"/>
              </a:ext>
            </a:extLst>
          </p:cNvPr>
          <p:cNvSpPr txBox="1"/>
          <p:nvPr/>
        </p:nvSpPr>
        <p:spPr>
          <a:xfrm>
            <a:off x="267704" y="5912941"/>
            <a:ext cx="1380354" cy="749812"/>
          </a:xfrm>
          <a:prstGeom prst="rect">
            <a:avLst/>
          </a:prstGeom>
          <a:noFill/>
        </p:spPr>
        <p:txBody>
          <a:bodyPr wrap="square" lIns="36000" tIns="36000" rIns="36000" bIns="36000" rtlCol="0">
            <a:spAutoFit/>
          </a:bodyPr>
          <a:lstStyle/>
          <a:p>
            <a:r>
              <a:rPr kumimoji="1" lang="ja-JP" altLang="en-US" sz="1100" dirty="0">
                <a:latin typeface="Meiryo UI" panose="020B0604030504040204" pitchFamily="50" charset="-128"/>
                <a:ea typeface="Meiryo UI" panose="020B0604030504040204" pitchFamily="50" charset="-128"/>
              </a:rPr>
              <a:t>・学生募集イベント実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施（</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回）</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・こりんカフェ開催</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zh-TW" altLang="en-US" sz="1100" dirty="0">
                <a:latin typeface="Meiryo UI" panose="020B0604030504040204" pitchFamily="50" charset="-128"/>
                <a:ea typeface="Meiryo UI" panose="020B0604030504040204" pitchFamily="50" charset="-128"/>
              </a:rPr>
              <a:t>貝津町公民館</a:t>
            </a:r>
            <a:endParaRPr kumimoji="1" lang="en-US" altLang="ja-JP" sz="1100" dirty="0">
              <a:latin typeface="Meiryo UI" panose="020B0604030504040204" pitchFamily="50" charset="-128"/>
              <a:ea typeface="Meiryo UI" panose="020B0604030504040204" pitchFamily="50" charset="-128"/>
            </a:endParaRPr>
          </a:p>
        </p:txBody>
      </p:sp>
      <p:sp>
        <p:nvSpPr>
          <p:cNvPr id="1065" name="正方形/長方形 1064">
            <a:extLst>
              <a:ext uri="{FF2B5EF4-FFF2-40B4-BE49-F238E27FC236}">
                <a16:creationId xmlns:a16="http://schemas.microsoft.com/office/drawing/2014/main" id="{99DB682A-C435-19DF-907E-FECB2EA5A1CF}"/>
              </a:ext>
            </a:extLst>
          </p:cNvPr>
          <p:cNvSpPr/>
          <p:nvPr/>
        </p:nvSpPr>
        <p:spPr>
          <a:xfrm>
            <a:off x="1648057" y="5887829"/>
            <a:ext cx="1151521" cy="808904"/>
          </a:xfrm>
          <a:prstGeom prst="rect">
            <a:avLst/>
          </a:prstGeom>
          <a:solidFill>
            <a:schemeClr val="bg1"/>
          </a:solidFill>
          <a:ln>
            <a:solidFill>
              <a:srgbClr val="EDAF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テキスト ボックス 1065">
            <a:extLst>
              <a:ext uri="{FF2B5EF4-FFF2-40B4-BE49-F238E27FC236}">
                <a16:creationId xmlns:a16="http://schemas.microsoft.com/office/drawing/2014/main" id="{FCA52460-2373-FD99-D5B2-92AB6AC317E4}"/>
              </a:ext>
            </a:extLst>
          </p:cNvPr>
          <p:cNvSpPr txBox="1"/>
          <p:nvPr/>
        </p:nvSpPr>
        <p:spPr>
          <a:xfrm>
            <a:off x="1652784" y="5918660"/>
            <a:ext cx="1332496" cy="411257"/>
          </a:xfrm>
          <a:prstGeom prst="rect">
            <a:avLst/>
          </a:prstGeom>
          <a:noFill/>
        </p:spPr>
        <p:txBody>
          <a:bodyPr wrap="square" lIns="36000" tIns="36000" rIns="36000" bIns="36000" rtlCol="0">
            <a:spAutoFit/>
          </a:bodyPr>
          <a:lstStyle/>
          <a:p>
            <a:r>
              <a:rPr kumimoji="1" lang="ja-JP" altLang="en-US" sz="1100" dirty="0">
                <a:latin typeface="Meiryo UI" panose="020B0604030504040204" pitchFamily="50" charset="-128"/>
                <a:ea typeface="Meiryo UI" panose="020B0604030504040204" pitchFamily="50" charset="-128"/>
              </a:rPr>
              <a:t>・新規交流企画</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立案＆実施</a:t>
            </a:r>
            <a:endParaRPr kumimoji="1" lang="en-US" altLang="ja-JP" sz="1100" dirty="0">
              <a:latin typeface="Meiryo UI" panose="020B0604030504040204" pitchFamily="50" charset="-128"/>
              <a:ea typeface="Meiryo UI" panose="020B0604030504040204" pitchFamily="50" charset="-128"/>
            </a:endParaRPr>
          </a:p>
        </p:txBody>
      </p:sp>
      <p:sp>
        <p:nvSpPr>
          <p:cNvPr id="1067" name="正方形/長方形 1066">
            <a:extLst>
              <a:ext uri="{FF2B5EF4-FFF2-40B4-BE49-F238E27FC236}">
                <a16:creationId xmlns:a16="http://schemas.microsoft.com/office/drawing/2014/main" id="{3DF0CAF6-0BC8-E654-4C97-3D55682FBB30}"/>
              </a:ext>
            </a:extLst>
          </p:cNvPr>
          <p:cNvSpPr/>
          <p:nvPr/>
        </p:nvSpPr>
        <p:spPr>
          <a:xfrm>
            <a:off x="2850433" y="5887829"/>
            <a:ext cx="1202363" cy="794553"/>
          </a:xfrm>
          <a:prstGeom prst="rect">
            <a:avLst/>
          </a:prstGeom>
          <a:solidFill>
            <a:schemeClr val="bg1"/>
          </a:solidFill>
          <a:ln>
            <a:solidFill>
              <a:srgbClr val="E7B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テキスト ボックス 1067">
            <a:extLst>
              <a:ext uri="{FF2B5EF4-FFF2-40B4-BE49-F238E27FC236}">
                <a16:creationId xmlns:a16="http://schemas.microsoft.com/office/drawing/2014/main" id="{B113B9C7-03BC-A349-D527-4F262FD161A3}"/>
              </a:ext>
            </a:extLst>
          </p:cNvPr>
          <p:cNvSpPr txBox="1"/>
          <p:nvPr/>
        </p:nvSpPr>
        <p:spPr>
          <a:xfrm>
            <a:off x="2898816" y="5910218"/>
            <a:ext cx="1128689" cy="580534"/>
          </a:xfrm>
          <a:prstGeom prst="rect">
            <a:avLst/>
          </a:prstGeom>
          <a:noFill/>
        </p:spPr>
        <p:txBody>
          <a:bodyPr wrap="square" lIns="36000" tIns="36000" rIns="36000" bIns="36000" rtlCol="0">
            <a:spAutoFit/>
          </a:bodyPr>
          <a:lstStyle/>
          <a:p>
            <a:r>
              <a:rPr kumimoji="1" lang="ja-JP" altLang="en-US" sz="1100" dirty="0">
                <a:latin typeface="Meiryo UI" panose="020B0604030504040204" pitchFamily="50" charset="-128"/>
                <a:ea typeface="Meiryo UI" panose="020B0604030504040204" pitchFamily="50" charset="-128"/>
              </a:rPr>
              <a:t>・活動範囲を貝津</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から保見地区へ</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拡大</a:t>
            </a:r>
            <a:endParaRPr kumimoji="1" lang="en-US" altLang="ja-JP" sz="1100" dirty="0">
              <a:latin typeface="Meiryo UI" panose="020B0604030504040204" pitchFamily="50" charset="-128"/>
              <a:ea typeface="Meiryo UI" panose="020B0604030504040204" pitchFamily="50" charset="-128"/>
            </a:endParaRPr>
          </a:p>
        </p:txBody>
      </p:sp>
      <p:sp>
        <p:nvSpPr>
          <p:cNvPr id="1069" name="四角形: 角を丸くする 1068">
            <a:extLst>
              <a:ext uri="{FF2B5EF4-FFF2-40B4-BE49-F238E27FC236}">
                <a16:creationId xmlns:a16="http://schemas.microsoft.com/office/drawing/2014/main" id="{2439CFAD-06A7-CA10-6E07-77FEE801FC8F}"/>
              </a:ext>
            </a:extLst>
          </p:cNvPr>
          <p:cNvSpPr/>
          <p:nvPr/>
        </p:nvSpPr>
        <p:spPr>
          <a:xfrm>
            <a:off x="4299495" y="5231882"/>
            <a:ext cx="4730203" cy="1557866"/>
          </a:xfrm>
          <a:prstGeom prst="roundRect">
            <a:avLst>
              <a:gd name="adj" fmla="val 2522"/>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正方形/長方形 1069">
            <a:extLst>
              <a:ext uri="{FF2B5EF4-FFF2-40B4-BE49-F238E27FC236}">
                <a16:creationId xmlns:a16="http://schemas.microsoft.com/office/drawing/2014/main" id="{9A0CB71A-234A-E444-2794-29AF4BC58F3B}"/>
              </a:ext>
            </a:extLst>
          </p:cNvPr>
          <p:cNvSpPr/>
          <p:nvPr/>
        </p:nvSpPr>
        <p:spPr>
          <a:xfrm>
            <a:off x="4352489" y="5098964"/>
            <a:ext cx="1363343" cy="29122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目標</a:t>
            </a:r>
            <a:endParaRPr kumimoji="1" lang="en-US" altLang="ja-JP" sz="1400" b="1" dirty="0">
              <a:latin typeface="Meiryo UI" panose="020B0604030504040204" pitchFamily="50" charset="-128"/>
              <a:ea typeface="Meiryo UI" panose="020B0604030504040204" pitchFamily="50" charset="-128"/>
            </a:endParaRPr>
          </a:p>
        </p:txBody>
      </p:sp>
      <p:sp>
        <p:nvSpPr>
          <p:cNvPr id="1076" name="正方形/長方形 1075">
            <a:extLst>
              <a:ext uri="{FF2B5EF4-FFF2-40B4-BE49-F238E27FC236}">
                <a16:creationId xmlns:a16="http://schemas.microsoft.com/office/drawing/2014/main" id="{A2E80B66-235A-6C4B-0FC3-04E9A0F99C5F}"/>
              </a:ext>
            </a:extLst>
          </p:cNvPr>
          <p:cNvSpPr/>
          <p:nvPr/>
        </p:nvSpPr>
        <p:spPr>
          <a:xfrm>
            <a:off x="4317917" y="1870287"/>
            <a:ext cx="1375055" cy="29122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概要</a:t>
            </a:r>
            <a:endParaRPr kumimoji="1" lang="en-US" altLang="ja-JP" sz="1400" b="1" dirty="0">
              <a:latin typeface="Meiryo UI" panose="020B0604030504040204" pitchFamily="50" charset="-128"/>
              <a:ea typeface="Meiryo UI" panose="020B0604030504040204" pitchFamily="50" charset="-128"/>
            </a:endParaRPr>
          </a:p>
        </p:txBody>
      </p:sp>
      <p:sp>
        <p:nvSpPr>
          <p:cNvPr id="19" name="object 14">
            <a:extLst>
              <a:ext uri="{FF2B5EF4-FFF2-40B4-BE49-F238E27FC236}">
                <a16:creationId xmlns:a16="http://schemas.microsoft.com/office/drawing/2014/main" id="{1392803D-3129-1E0B-D880-94BF610B52FC}"/>
              </a:ext>
            </a:extLst>
          </p:cNvPr>
          <p:cNvSpPr txBox="1"/>
          <p:nvPr/>
        </p:nvSpPr>
        <p:spPr>
          <a:xfrm>
            <a:off x="4377063" y="5800962"/>
            <a:ext cx="2075814" cy="528955"/>
          </a:xfrm>
          <a:prstGeom prst="rect">
            <a:avLst/>
          </a:prstGeom>
        </p:spPr>
        <p:txBody>
          <a:bodyPr vert="horz" wrap="square" lIns="0" tIns="12700" rIns="0" bIns="0" rtlCol="0">
            <a:spAutoFit/>
          </a:bodyPr>
          <a:lstStyle/>
          <a:p>
            <a:pPr marL="44450">
              <a:lnSpc>
                <a:spcPct val="100000"/>
              </a:lnSpc>
              <a:spcBef>
                <a:spcPts val="100"/>
              </a:spcBef>
            </a:pPr>
            <a:r>
              <a:rPr sz="1100" spc="-10" dirty="0">
                <a:latin typeface="Meiryo UI"/>
                <a:cs typeface="Meiryo UI"/>
              </a:rPr>
              <a:t>・来年度以降の継続</a:t>
            </a:r>
            <a:endParaRPr sz="1100" dirty="0">
              <a:latin typeface="Meiryo UI"/>
              <a:cs typeface="Meiryo UI"/>
            </a:endParaRPr>
          </a:p>
          <a:p>
            <a:pPr marL="44450">
              <a:lnSpc>
                <a:spcPct val="100000"/>
              </a:lnSpc>
              <a:spcBef>
                <a:spcPts val="5"/>
              </a:spcBef>
            </a:pPr>
            <a:r>
              <a:rPr sz="1100" spc="-10" dirty="0">
                <a:latin typeface="Meiryo UI"/>
                <a:cs typeface="Meiryo UI"/>
              </a:rPr>
              <a:t>・参加人数：●●名</a:t>
            </a:r>
            <a:endParaRPr sz="1100" dirty="0">
              <a:latin typeface="Meiryo UI"/>
              <a:cs typeface="Meiryo UI"/>
            </a:endParaRPr>
          </a:p>
          <a:p>
            <a:pPr marL="44450">
              <a:lnSpc>
                <a:spcPct val="100000"/>
              </a:lnSpc>
            </a:pPr>
            <a:r>
              <a:rPr sz="1100" spc="-15" dirty="0">
                <a:latin typeface="Meiryo UI"/>
                <a:cs typeface="Meiryo UI"/>
              </a:rPr>
              <a:t>・イベント数：●●件</a:t>
            </a:r>
            <a:endParaRPr sz="1100" dirty="0">
              <a:latin typeface="Meiryo UI"/>
              <a:cs typeface="Meiryo UI"/>
            </a:endParaRPr>
          </a:p>
        </p:txBody>
      </p:sp>
    </p:spTree>
    <p:extLst>
      <p:ext uri="{BB962C8B-B14F-4D97-AF65-F5344CB8AC3E}">
        <p14:creationId xmlns:p14="http://schemas.microsoft.com/office/powerpoint/2010/main" val="126482067"/>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4D26"/>
      </a:dk2>
      <a:lt2>
        <a:srgbClr val="FEFAC9"/>
      </a:lt2>
      <a:accent1>
        <a:srgbClr val="A5B592"/>
      </a:accent1>
      <a:accent2>
        <a:srgbClr val="F3A447"/>
      </a:accent2>
      <a:accent3>
        <a:srgbClr val="E7BC29"/>
      </a:accent3>
      <a:accent4>
        <a:srgbClr val="E60020"/>
      </a:accent4>
      <a:accent5>
        <a:srgbClr val="9C85C0"/>
      </a:accent5>
      <a:accent6>
        <a:srgbClr val="005BAC"/>
      </a:accent6>
      <a:hlink>
        <a:srgbClr val="8E58B6"/>
      </a:hlink>
      <a:folHlink>
        <a:srgbClr val="7F6F6F"/>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771EB98C245F9409A5609D153D618BD" ma:contentTypeVersion="2" ma:contentTypeDescription="新しいドキュメントを作成します。" ma:contentTypeScope="" ma:versionID="6e79894f1af3cd32dcdd009c71ebb337">
  <xsd:schema xmlns:xsd="http://www.w3.org/2001/XMLSchema" xmlns:xs="http://www.w3.org/2001/XMLSchema" xmlns:p="http://schemas.microsoft.com/office/2006/metadata/properties" xmlns:ns3="3264fa53-b803-438a-be78-c6e642516afa" targetNamespace="http://schemas.microsoft.com/office/2006/metadata/properties" ma:root="true" ma:fieldsID="c075e1e5b15cd8453dcd6bc378c9197a" ns3:_="">
    <xsd:import namespace="3264fa53-b803-438a-be78-c6e642516af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4fa53-b803-438a-be78-c6e642516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5A049B-E14E-40D3-A061-FF6646FAE081}">
  <ds:schemaRefs>
    <ds:schemaRef ds:uri="http://schemas.microsoft.com/office/infopath/2007/PartnerControl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3264fa53-b803-438a-be78-c6e642516af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0BEA458-16B7-493F-8DB7-394248393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4fa53-b803-438a-be78-c6e642516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A9F135-6EFE-4AD1-A8F0-D3CD85516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9912</TotalTime>
  <Words>387</Words>
  <Application>Microsoft Office PowerPoint</Application>
  <PresentationFormat>画面に合わせる (4:3)</PresentationFormat>
  <Paragraphs>59</Paragraphs>
  <Slides>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Meiryo UI</vt:lpstr>
      <vt:lpstr>游ゴシック</vt:lpstr>
      <vt:lpstr>Arial</vt:lpstr>
      <vt:lpstr>Garamond</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真人</dc:creator>
  <cp:lastModifiedBy>浅野　貴大</cp:lastModifiedBy>
  <cp:revision>580</cp:revision>
  <cp:lastPrinted>2023-10-27T06:46:31Z</cp:lastPrinted>
  <dcterms:created xsi:type="dcterms:W3CDTF">2023-04-21T12:19:52Z</dcterms:created>
  <dcterms:modified xsi:type="dcterms:W3CDTF">2025-09-22T12:37:51Z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0x0101000771EB98C245F9409A5609D153D618BD</vt:lpwstr>
  </property>
</Properties>
</file>